
<file path=[Content_Types].xml><?xml version="1.0" encoding="utf-8"?>
<Types xmlns="http://schemas.openxmlformats.org/package/2006/content-types">
  <Default Extension="jpeg" ContentType="image/jpeg"/>
  <Default Extension="wav" ContentType="audio/x-wav"/>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
  </p:handoutMasterIdLst>
  <p:sldIdLst>
    <p:sldId id="256" r:id="rId3"/>
    <p:sldId id="258" r:id="rId5"/>
    <p:sldId id="257" r:id="rId6"/>
    <p:sldId id="300" r:id="rId7"/>
    <p:sldId id="301" r:id="rId8"/>
    <p:sldId id="263" r:id="rId9"/>
    <p:sldId id="307" r:id="rId10"/>
    <p:sldId id="309" r:id="rId11"/>
    <p:sldId id="310" r:id="rId12"/>
    <p:sldId id="311" r:id="rId13"/>
    <p:sldId id="312" r:id="rId14"/>
    <p:sldId id="313" r:id="rId15"/>
    <p:sldId id="269" r:id="rId16"/>
    <p:sldId id="303" r:id="rId17"/>
    <p:sldId id="28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b98ed69-3824-44e9-896e-2107089124c2}">
          <p14:sldIdLst>
            <p14:sldId id="256"/>
            <p14:sldId id="258"/>
            <p14:sldId id="300"/>
            <p14:sldId id="301"/>
            <p14:sldId id="263"/>
            <p14:sldId id="307"/>
            <p14:sldId id="303"/>
            <p14:sldId id="257"/>
            <p14:sldId id="309"/>
            <p14:sldId id="310"/>
            <p14:sldId id="311"/>
            <p14:sldId id="312"/>
            <p14:sldId id="313"/>
            <p14:sldId id="269"/>
          </p14:sldIdLst>
        </p14:section>
        <p14:section name="无标题节" id="{c7f04cbf-ca1e-4c58-80b4-147177e04fd9}">
          <p14:sldIdLst>
            <p14:sldId id="2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B2B2B2"/>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showGuides="1">
      <p:cViewPr varScale="1">
        <p:scale>
          <a:sx n="116" d="100"/>
          <a:sy n="116" d="100"/>
        </p:scale>
        <p:origin x="390" y="108"/>
      </p:cViewPr>
      <p:guideLst>
        <p:guide orient="horz" pos="2134"/>
        <p:guide pos="3840"/>
      </p:guideLst>
    </p:cSldViewPr>
  </p:slideViewPr>
  <p:notesTextViewPr>
    <p:cViewPr>
      <p:scale>
        <a:sx n="1" d="1"/>
        <a:sy n="1" d="1"/>
      </p:scale>
      <p:origin x="0" y="0"/>
    </p:cViewPr>
  </p:notesTextViewPr>
  <p:notesViewPr>
    <p:cSldViewPr snapToGrid="0">
      <p:cViewPr varScale="1">
        <p:scale>
          <a:sx n="83" d="100"/>
          <a:sy n="83" d="100"/>
        </p:scale>
        <p:origin x="3654"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8E1863-EE62-4BB9-BF20-1BD94F8736DD}"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6488C0-7682-48F9-873D-0BC9CC59258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CE0F9-4906-4209-A271-770D0E0EFB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E0CD4-80A2-491B-BB3E-5A561638A0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DE0CD4-80A2-491B-BB3E-5A561638A03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DE0CD4-80A2-491B-BB3E-5A561638A03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DE0CD4-80A2-491B-BB3E-5A561638A0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DE0CD4-80A2-491B-BB3E-5A561638A03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DE0CD4-80A2-491B-BB3E-5A561638A03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DE0CD4-80A2-491B-BB3E-5A561638A03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4.png"/><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灯片编号占位符 5"/>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2420A0C-F481-4093-AC10-CAB9DE0DD1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47B79-D380-440F-B9A1-0B95BD260678}" type="slidenum">
              <a:rPr lang="zh-CN" altLang="en-US" smtClean="0"/>
            </a:fld>
            <a:endParaRPr lang="zh-CN" altLang="en-US"/>
          </a:p>
        </p:txBody>
      </p:sp>
      <p:grpSp>
        <p:nvGrpSpPr>
          <p:cNvPr id="8" name="组合 7"/>
          <p:cNvGrpSpPr/>
          <p:nvPr userDrawn="1"/>
        </p:nvGrpSpPr>
        <p:grpSpPr>
          <a:xfrm>
            <a:off x="1246207" y="70770"/>
            <a:ext cx="723427" cy="870433"/>
            <a:chOff x="1929904" y="2477386"/>
            <a:chExt cx="1419352" cy="1707776"/>
          </a:xfrm>
        </p:grpSpPr>
        <p:grpSp>
          <p:nvGrpSpPr>
            <p:cNvPr id="9" name="组合 8"/>
            <p:cNvGrpSpPr/>
            <p:nvPr/>
          </p:nvGrpSpPr>
          <p:grpSpPr>
            <a:xfrm>
              <a:off x="1956389" y="2477386"/>
              <a:ext cx="1392867" cy="1707776"/>
              <a:chOff x="1818166" y="2264734"/>
              <a:chExt cx="1335480" cy="1637414"/>
            </a:xfrm>
          </p:grpSpPr>
          <p:pic>
            <p:nvPicPr>
              <p:cNvPr id="11" name="图片 10"/>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69537" r="87843" b="3953"/>
              <a:stretch>
                <a:fillRect/>
              </a:stretch>
            </p:blipFill>
            <p:spPr>
              <a:xfrm>
                <a:off x="1818166" y="2264734"/>
                <a:ext cx="1335480" cy="1637414"/>
              </a:xfrm>
              <a:prstGeom prst="rect">
                <a:avLst/>
              </a:prstGeom>
            </p:spPr>
          </p:pic>
          <p:sp>
            <p:nvSpPr>
              <p:cNvPr id="12" name="椭圆 11"/>
              <p:cNvSpPr/>
              <p:nvPr/>
            </p:nvSpPr>
            <p:spPr>
              <a:xfrm>
                <a:off x="2062716" y="2977116"/>
                <a:ext cx="510363" cy="712382"/>
              </a:xfrm>
              <a:prstGeom prst="ellipse">
                <a:avLst/>
              </a:prstGeom>
              <a:solidFill>
                <a:srgbClr val="0C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椭圆 12"/>
              <p:cNvSpPr/>
              <p:nvPr/>
            </p:nvSpPr>
            <p:spPr>
              <a:xfrm>
                <a:off x="2115157" y="2649990"/>
                <a:ext cx="510363" cy="712382"/>
              </a:xfrm>
              <a:prstGeom prst="ellipse">
                <a:avLst/>
              </a:prstGeom>
              <a:solidFill>
                <a:srgbClr val="0C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0" name="文本框 9"/>
            <p:cNvSpPr txBox="1"/>
            <p:nvPr/>
          </p:nvSpPr>
          <p:spPr>
            <a:xfrm>
              <a:off x="1929904" y="2896686"/>
              <a:ext cx="1066807" cy="1026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禹卫书法行书简体" panose="02000603000000000000" pitchFamily="2" charset="-122"/>
                  <a:ea typeface="禹卫书法行书简体" panose="02000603000000000000" pitchFamily="2" charset="-122"/>
                  <a:cs typeface="+mn-cs"/>
                </a:rPr>
                <a:t>贰</a:t>
              </a:r>
              <a:endParaRPr kumimoji="0" lang="zh-CN" altLang="en-US" sz="2800" b="0" i="0" u="none" strike="noStrike" kern="1200" cap="none" spc="0" normalizeH="0" baseline="0" noProof="0" dirty="0">
                <a:ln>
                  <a:noFill/>
                </a:ln>
                <a:solidFill>
                  <a:prstClr val="white"/>
                </a:solidFill>
                <a:effectLst/>
                <a:uLnTx/>
                <a:uFillTx/>
                <a:latin typeface="禹卫书法行书简体" panose="02000603000000000000" pitchFamily="2" charset="-122"/>
                <a:ea typeface="禹卫书法行书简体" panose="02000603000000000000" pitchFamily="2" charset="-122"/>
                <a:cs typeface="+mn-cs"/>
              </a:endParaRPr>
            </a:p>
          </p:txBody>
        </p:sp>
      </p:grpSp>
      <p:pic>
        <p:nvPicPr>
          <p:cNvPr id="31" name="图片 30"/>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24610"/>
          <a:stretch>
            <a:fillRect/>
          </a:stretch>
        </p:blipFill>
        <p:spPr>
          <a:xfrm>
            <a:off x="-43545" y="354190"/>
            <a:ext cx="1336893" cy="525546"/>
          </a:xfrm>
          <a:prstGeom prst="rect">
            <a:avLst/>
          </a:prstGeom>
        </p:spPr>
      </p:pic>
      <p:sp>
        <p:nvSpPr>
          <p:cNvPr id="38" name="文本框 37"/>
          <p:cNvSpPr txBox="1"/>
          <p:nvPr userDrawn="1"/>
        </p:nvSpPr>
        <p:spPr>
          <a:xfrm>
            <a:off x="1976190" y="290581"/>
            <a:ext cx="34830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242424"/>
                </a:solidFill>
                <a:effectLst/>
                <a:uLnTx/>
                <a:uFillTx/>
                <a:latin typeface="禹卫书法行书简体" panose="02000603000000000000" pitchFamily="2" charset="-122"/>
                <a:ea typeface="禹卫书法行书简体" panose="02000603000000000000" pitchFamily="2" charset="-122"/>
                <a:cs typeface="+mn-cs"/>
              </a:rPr>
              <a:t>标题内容</a:t>
            </a:r>
            <a:endParaRPr kumimoji="0" lang="zh-CN" altLang="en-US" sz="2800" b="0" i="0" u="none" strike="noStrike" kern="1200" cap="none" spc="0" normalizeH="0" baseline="0" noProof="0" dirty="0">
              <a:ln>
                <a:noFill/>
              </a:ln>
              <a:solidFill>
                <a:srgbClr val="242424"/>
              </a:solidFill>
              <a:effectLst/>
              <a:uLnTx/>
              <a:uFillTx/>
              <a:latin typeface="禹卫书法行书简体" panose="02000603000000000000" pitchFamily="2" charset="-122"/>
              <a:ea typeface="禹卫书法行书简体" panose="02000603000000000000" pitchFamily="2" charset="-122"/>
              <a:cs typeface="+mn-cs"/>
            </a:endParaRPr>
          </a:p>
        </p:txBody>
      </p:sp>
      <p:grpSp>
        <p:nvGrpSpPr>
          <p:cNvPr id="39" name="组合 38"/>
          <p:cNvGrpSpPr/>
          <p:nvPr userDrawn="1"/>
        </p:nvGrpSpPr>
        <p:grpSpPr>
          <a:xfrm>
            <a:off x="3564233" y="342149"/>
            <a:ext cx="7783246" cy="549943"/>
            <a:chOff x="4751638" y="366897"/>
            <a:chExt cx="7783246" cy="549943"/>
          </a:xfrm>
        </p:grpSpPr>
        <p:grpSp>
          <p:nvGrpSpPr>
            <p:cNvPr id="40" name="组合 39"/>
            <p:cNvGrpSpPr/>
            <p:nvPr/>
          </p:nvGrpSpPr>
          <p:grpSpPr>
            <a:xfrm>
              <a:off x="4751638" y="366897"/>
              <a:ext cx="3485810" cy="536998"/>
              <a:chOff x="5026753" y="322866"/>
              <a:chExt cx="3485810" cy="536998"/>
            </a:xfrm>
          </p:grpSpPr>
          <p:grpSp>
            <p:nvGrpSpPr>
              <p:cNvPr id="49" name="组合 48"/>
              <p:cNvGrpSpPr/>
              <p:nvPr/>
            </p:nvGrpSpPr>
            <p:grpSpPr>
              <a:xfrm>
                <a:off x="5026753" y="322866"/>
                <a:ext cx="1768718" cy="530336"/>
                <a:chOff x="6075938" y="352245"/>
                <a:chExt cx="1768718" cy="530336"/>
              </a:xfrm>
            </p:grpSpPr>
            <p:pic>
              <p:nvPicPr>
                <p:cNvPr id="53" name="图片 5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6075938" y="352245"/>
                  <a:ext cx="910909" cy="525546"/>
                </a:xfrm>
                <a:prstGeom prst="rect">
                  <a:avLst/>
                </a:prstGeom>
              </p:spPr>
            </p:pic>
            <p:pic>
              <p:nvPicPr>
                <p:cNvPr id="54" name="图片 5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6933747" y="357035"/>
                  <a:ext cx="910909" cy="525546"/>
                </a:xfrm>
                <a:prstGeom prst="rect">
                  <a:avLst/>
                </a:prstGeom>
              </p:spPr>
            </p:pic>
          </p:grpSp>
          <p:grpSp>
            <p:nvGrpSpPr>
              <p:cNvPr id="50" name="组合 49"/>
              <p:cNvGrpSpPr/>
              <p:nvPr/>
            </p:nvGrpSpPr>
            <p:grpSpPr>
              <a:xfrm>
                <a:off x="6743845" y="329528"/>
                <a:ext cx="1768718" cy="530336"/>
                <a:chOff x="6075938" y="352245"/>
                <a:chExt cx="1768718" cy="530336"/>
              </a:xfrm>
            </p:grpSpPr>
            <p:pic>
              <p:nvPicPr>
                <p:cNvPr id="51" name="图片 50"/>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6075938" y="352245"/>
                  <a:ext cx="910909" cy="525546"/>
                </a:xfrm>
                <a:prstGeom prst="rect">
                  <a:avLst/>
                </a:prstGeom>
              </p:spPr>
            </p:pic>
            <p:pic>
              <p:nvPicPr>
                <p:cNvPr id="52" name="图片 51"/>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6933747" y="357035"/>
                  <a:ext cx="910909" cy="525546"/>
                </a:xfrm>
                <a:prstGeom prst="rect">
                  <a:avLst/>
                </a:prstGeom>
              </p:spPr>
            </p:pic>
          </p:grpSp>
        </p:grpSp>
        <p:grpSp>
          <p:nvGrpSpPr>
            <p:cNvPr id="41" name="组合 40"/>
            <p:cNvGrpSpPr/>
            <p:nvPr/>
          </p:nvGrpSpPr>
          <p:grpSpPr>
            <a:xfrm>
              <a:off x="8191265" y="379842"/>
              <a:ext cx="3485810" cy="536998"/>
              <a:chOff x="5026753" y="322866"/>
              <a:chExt cx="3485810" cy="536998"/>
            </a:xfrm>
          </p:grpSpPr>
          <p:grpSp>
            <p:nvGrpSpPr>
              <p:cNvPr id="43" name="组合 42"/>
              <p:cNvGrpSpPr/>
              <p:nvPr/>
            </p:nvGrpSpPr>
            <p:grpSpPr>
              <a:xfrm>
                <a:off x="5026753" y="322866"/>
                <a:ext cx="1768718" cy="530336"/>
                <a:chOff x="6075938" y="352245"/>
                <a:chExt cx="1768718" cy="530336"/>
              </a:xfrm>
            </p:grpSpPr>
            <p:pic>
              <p:nvPicPr>
                <p:cNvPr id="47" name="图片 4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6075938" y="352245"/>
                  <a:ext cx="910909" cy="525546"/>
                </a:xfrm>
                <a:prstGeom prst="rect">
                  <a:avLst/>
                </a:prstGeom>
              </p:spPr>
            </p:pic>
            <p:pic>
              <p:nvPicPr>
                <p:cNvPr id="48" name="图片 47"/>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6933747" y="357035"/>
                  <a:ext cx="910909" cy="525546"/>
                </a:xfrm>
                <a:prstGeom prst="rect">
                  <a:avLst/>
                </a:prstGeom>
              </p:spPr>
            </p:pic>
          </p:grpSp>
          <p:grpSp>
            <p:nvGrpSpPr>
              <p:cNvPr id="44" name="组合 43"/>
              <p:cNvGrpSpPr/>
              <p:nvPr/>
            </p:nvGrpSpPr>
            <p:grpSpPr>
              <a:xfrm>
                <a:off x="6743845" y="329528"/>
                <a:ext cx="1768718" cy="530336"/>
                <a:chOff x="6075938" y="352245"/>
                <a:chExt cx="1768718" cy="530336"/>
              </a:xfrm>
            </p:grpSpPr>
            <p:pic>
              <p:nvPicPr>
                <p:cNvPr id="45" name="图片 4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6075938" y="352245"/>
                  <a:ext cx="910909" cy="525546"/>
                </a:xfrm>
                <a:prstGeom prst="rect">
                  <a:avLst/>
                </a:prstGeom>
              </p:spPr>
            </p:pic>
            <p:pic>
              <p:nvPicPr>
                <p:cNvPr id="46" name="图片 4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6933747" y="357035"/>
                  <a:ext cx="910909" cy="525546"/>
                </a:xfrm>
                <a:prstGeom prst="rect">
                  <a:avLst/>
                </a:prstGeom>
              </p:spPr>
            </p:pic>
          </p:grpSp>
        </p:grpSp>
        <p:pic>
          <p:nvPicPr>
            <p:cNvPr id="42" name="图片 41"/>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11623975" y="391294"/>
              <a:ext cx="910909" cy="525546"/>
            </a:xfrm>
            <a:prstGeom prst="rect">
              <a:avLst/>
            </a:prstGeom>
          </p:spPr>
        </p:pic>
      </p:grpSp>
      <p:pic>
        <p:nvPicPr>
          <p:cNvPr id="55" name="图片 54"/>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8633"/>
          <a:stretch>
            <a:fillRect/>
          </a:stretch>
        </p:blipFill>
        <p:spPr>
          <a:xfrm>
            <a:off x="11281091" y="367770"/>
            <a:ext cx="910909" cy="5255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灯片编号占位符 5"/>
          <p:cNvSpPr>
            <a:spLocks noGrp="1"/>
          </p:cNvSpPr>
          <p:nvPr>
            <p:ph type="sldNum" sz="quarter" idx="12"/>
          </p:nvPr>
        </p:nvSpPr>
        <p:spPr/>
        <p:txBody>
          <a:bodyPr/>
          <a:lstStyle/>
          <a:p>
            <a:fld id="{2D3DF52D-2CE8-44C2-9694-F7737266FF4A}" type="slidenum">
              <a:rPr lang="zh-CN" altLang="en-US" smtClean="0"/>
            </a:fld>
            <a:endParaRPr lang="zh-CN" altLang="en-US"/>
          </a:p>
        </p:txBody>
      </p:sp>
      <p:pic>
        <p:nvPicPr>
          <p:cNvPr id="10" name="图片 9"/>
          <p:cNvPicPr/>
          <p:nvPr userDrawn="1"/>
        </p:nvPicPr>
        <p:blipFill>
          <a:blip r:embed="rId4">
            <a:extLst>
              <a:ext uri="{28A0092B-C50C-407E-A947-70E740481C1C}">
                <a14:useLocalDpi xmlns:a14="http://schemas.microsoft.com/office/drawing/2010/main" val="0"/>
              </a:ext>
            </a:extLst>
          </a:blip>
          <a:stretch>
            <a:fillRect/>
          </a:stretch>
        </p:blipFill>
        <p:spPr>
          <a:xfrm>
            <a:off x="-580850" y="0"/>
            <a:ext cx="4035902" cy="50357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日期占位符 3"/>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DF52D-2CE8-44C2-9694-F7737266FF4A}" type="slidenum">
              <a:rPr lang="zh-CN" altLang="en-US" smtClean="0"/>
            </a:fld>
            <a:endParaRPr lang="zh-CN" altLang="en-US"/>
          </a:p>
        </p:txBody>
      </p:sp>
      <p:sp>
        <p:nvSpPr>
          <p:cNvPr id="8" name="矩形 9"/>
          <p:cNvSpPr/>
          <p:nvPr userDrawn="1"/>
        </p:nvSpPr>
        <p:spPr>
          <a:xfrm>
            <a:off x="415661" y="1017268"/>
            <a:ext cx="553998" cy="3170100"/>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latin typeface="苏新诗古印宋简" panose="02010609000101010101" pitchFamily="49" charset="-122"/>
                <a:ea typeface="苏新诗古印宋简" panose="02010609000101010101" pitchFamily="49" charset="-122"/>
                <a:sym typeface="微软雅黑" panose="020B0503020204020204" charset="-122"/>
              </a:rPr>
              <a:t>请在此处输入您的标题</a:t>
            </a:r>
            <a:endParaRPr lang="zh-CN" altLang="en-US" sz="2400" dirty="0">
              <a:latin typeface="苏新诗古印宋简" panose="02010609000101010101" pitchFamily="49" charset="-122"/>
              <a:ea typeface="苏新诗古印宋简" panose="02010609000101010101" pitchFamily="49" charset="-122"/>
            </a:endParaRPr>
          </a:p>
        </p:txBody>
      </p:sp>
      <p:grpSp>
        <p:nvGrpSpPr>
          <p:cNvPr id="9" name="组合 8"/>
          <p:cNvGrpSpPr/>
          <p:nvPr userDrawn="1"/>
        </p:nvGrpSpPr>
        <p:grpSpPr>
          <a:xfrm>
            <a:off x="372110" y="321628"/>
            <a:ext cx="932180" cy="619760"/>
            <a:chOff x="1864138" y="2261553"/>
            <a:chExt cx="932180" cy="619760"/>
          </a:xfrm>
        </p:grpSpPr>
        <p:pic>
          <p:nvPicPr>
            <p:cNvPr id="10" name="图片 9" descr="e64afae20b7a41024e2e588b23f666b0"/>
            <p:cNvPicPr>
              <a:picLocks noChangeAspect="1"/>
            </p:cNvPicPr>
            <p:nvPr/>
          </p:nvPicPr>
          <p:blipFill>
            <a:blip r:embed="rId4"/>
            <a:stretch>
              <a:fillRect/>
            </a:stretch>
          </p:blipFill>
          <p:spPr>
            <a:xfrm>
              <a:off x="1864138" y="2261553"/>
              <a:ext cx="619760" cy="619760"/>
            </a:xfrm>
            <a:prstGeom prst="rect">
              <a:avLst/>
            </a:prstGeom>
          </p:spPr>
        </p:pic>
        <p:sp>
          <p:nvSpPr>
            <p:cNvPr id="11" name="文本框 10"/>
            <p:cNvSpPr txBox="1"/>
            <p:nvPr/>
          </p:nvSpPr>
          <p:spPr>
            <a:xfrm>
              <a:off x="1933988" y="2299653"/>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rPr>
                <a:t>壹</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日期占位符 3"/>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DF52D-2CE8-44C2-9694-F7737266FF4A}" type="slidenum">
              <a:rPr lang="zh-CN" altLang="en-US" smtClean="0"/>
            </a:fld>
            <a:endParaRPr lang="zh-CN" altLang="en-US"/>
          </a:p>
        </p:txBody>
      </p:sp>
      <p:sp>
        <p:nvSpPr>
          <p:cNvPr id="8" name="矩形 9"/>
          <p:cNvSpPr/>
          <p:nvPr userDrawn="1"/>
        </p:nvSpPr>
        <p:spPr>
          <a:xfrm>
            <a:off x="415661" y="1017268"/>
            <a:ext cx="553998" cy="3170100"/>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latin typeface="苏新诗古印宋简" panose="02010609000101010101" pitchFamily="49" charset="-122"/>
                <a:ea typeface="苏新诗古印宋简" panose="02010609000101010101" pitchFamily="49" charset="-122"/>
                <a:sym typeface="微软雅黑" panose="020B0503020204020204" charset="-122"/>
              </a:rPr>
              <a:t>请在此处输入您的标题</a:t>
            </a:r>
            <a:endParaRPr lang="zh-CN" altLang="en-US" sz="2400" dirty="0">
              <a:latin typeface="苏新诗古印宋简" panose="02010609000101010101" pitchFamily="49" charset="-122"/>
              <a:ea typeface="苏新诗古印宋简" panose="02010609000101010101" pitchFamily="49" charset="-122"/>
            </a:endParaRPr>
          </a:p>
        </p:txBody>
      </p:sp>
      <p:grpSp>
        <p:nvGrpSpPr>
          <p:cNvPr id="9" name="组合 8"/>
          <p:cNvGrpSpPr/>
          <p:nvPr userDrawn="1"/>
        </p:nvGrpSpPr>
        <p:grpSpPr>
          <a:xfrm>
            <a:off x="372110" y="321628"/>
            <a:ext cx="932180" cy="619760"/>
            <a:chOff x="1864138" y="2261553"/>
            <a:chExt cx="932180" cy="619760"/>
          </a:xfrm>
        </p:grpSpPr>
        <p:pic>
          <p:nvPicPr>
            <p:cNvPr id="10" name="图片 9" descr="e64afae20b7a41024e2e588b23f666b0"/>
            <p:cNvPicPr>
              <a:picLocks noChangeAspect="1"/>
            </p:cNvPicPr>
            <p:nvPr/>
          </p:nvPicPr>
          <p:blipFill>
            <a:blip r:embed="rId4"/>
            <a:stretch>
              <a:fillRect/>
            </a:stretch>
          </p:blipFill>
          <p:spPr>
            <a:xfrm>
              <a:off x="1864138" y="2261553"/>
              <a:ext cx="619760" cy="619760"/>
            </a:xfrm>
            <a:prstGeom prst="rect">
              <a:avLst/>
            </a:prstGeom>
          </p:spPr>
        </p:pic>
        <p:sp>
          <p:nvSpPr>
            <p:cNvPr id="11" name="文本框 10"/>
            <p:cNvSpPr txBox="1"/>
            <p:nvPr/>
          </p:nvSpPr>
          <p:spPr>
            <a:xfrm>
              <a:off x="1933988" y="2299653"/>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smtClean="0">
                  <a:solidFill>
                    <a:schemeClr val="bg1"/>
                  </a:solidFill>
                  <a:latin typeface="楷体" panose="02010609060101010101" charset="-122"/>
                  <a:ea typeface="楷体" panose="02010609060101010101" charset="-122"/>
                  <a:sym typeface="叶根友毛笔行书2.0版" panose="02010601030101010101" pitchFamily="2" charset="-122"/>
                </a:rPr>
                <a:t>贰</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日期占位符 3"/>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DF52D-2CE8-44C2-9694-F7737266FF4A}" type="slidenum">
              <a:rPr lang="zh-CN" altLang="en-US" smtClean="0"/>
            </a:fld>
            <a:endParaRPr lang="zh-CN" altLang="en-US"/>
          </a:p>
        </p:txBody>
      </p:sp>
      <p:sp>
        <p:nvSpPr>
          <p:cNvPr id="8" name="矩形 9"/>
          <p:cNvSpPr/>
          <p:nvPr userDrawn="1"/>
        </p:nvSpPr>
        <p:spPr>
          <a:xfrm>
            <a:off x="415661" y="1017268"/>
            <a:ext cx="553998" cy="3170100"/>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latin typeface="苏新诗古印宋简" panose="02010609000101010101" pitchFamily="49" charset="-122"/>
                <a:ea typeface="苏新诗古印宋简" panose="02010609000101010101" pitchFamily="49" charset="-122"/>
                <a:sym typeface="微软雅黑" panose="020B0503020204020204" charset="-122"/>
              </a:rPr>
              <a:t>请在此处输入您的标题</a:t>
            </a:r>
            <a:endParaRPr lang="zh-CN" altLang="en-US" sz="2400" dirty="0">
              <a:latin typeface="苏新诗古印宋简" panose="02010609000101010101" pitchFamily="49" charset="-122"/>
              <a:ea typeface="苏新诗古印宋简" panose="02010609000101010101" pitchFamily="49" charset="-122"/>
            </a:endParaRPr>
          </a:p>
        </p:txBody>
      </p:sp>
      <p:grpSp>
        <p:nvGrpSpPr>
          <p:cNvPr id="9" name="组合 8"/>
          <p:cNvGrpSpPr/>
          <p:nvPr userDrawn="1"/>
        </p:nvGrpSpPr>
        <p:grpSpPr>
          <a:xfrm>
            <a:off x="372110" y="321628"/>
            <a:ext cx="932180" cy="619760"/>
            <a:chOff x="1864138" y="2261553"/>
            <a:chExt cx="932180" cy="619760"/>
          </a:xfrm>
        </p:grpSpPr>
        <p:pic>
          <p:nvPicPr>
            <p:cNvPr id="10" name="图片 9" descr="e64afae20b7a41024e2e588b23f666b0"/>
            <p:cNvPicPr>
              <a:picLocks noChangeAspect="1"/>
            </p:cNvPicPr>
            <p:nvPr/>
          </p:nvPicPr>
          <p:blipFill>
            <a:blip r:embed="rId4"/>
            <a:stretch>
              <a:fillRect/>
            </a:stretch>
          </p:blipFill>
          <p:spPr>
            <a:xfrm>
              <a:off x="1864138" y="2261553"/>
              <a:ext cx="619760" cy="619760"/>
            </a:xfrm>
            <a:prstGeom prst="rect">
              <a:avLst/>
            </a:prstGeom>
          </p:spPr>
        </p:pic>
        <p:sp>
          <p:nvSpPr>
            <p:cNvPr id="11" name="文本框 10"/>
            <p:cNvSpPr txBox="1"/>
            <p:nvPr/>
          </p:nvSpPr>
          <p:spPr>
            <a:xfrm>
              <a:off x="1933988" y="2299653"/>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smtClean="0">
                  <a:solidFill>
                    <a:schemeClr val="bg1"/>
                  </a:solidFill>
                  <a:latin typeface="楷体" panose="02010609060101010101" charset="-122"/>
                  <a:ea typeface="楷体" panose="02010609060101010101" charset="-122"/>
                  <a:sym typeface="叶根友毛笔行书2.0版" panose="02010601030101010101" pitchFamily="2" charset="-122"/>
                </a:rPr>
                <a:t>叁</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日期占位符 3"/>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DF52D-2CE8-44C2-9694-F7737266FF4A}" type="slidenum">
              <a:rPr lang="zh-CN" altLang="en-US" smtClean="0"/>
            </a:fld>
            <a:endParaRPr lang="zh-CN" altLang="en-US"/>
          </a:p>
        </p:txBody>
      </p:sp>
      <p:sp>
        <p:nvSpPr>
          <p:cNvPr id="8" name="矩形 9"/>
          <p:cNvSpPr/>
          <p:nvPr userDrawn="1"/>
        </p:nvSpPr>
        <p:spPr>
          <a:xfrm>
            <a:off x="415661" y="1017268"/>
            <a:ext cx="553998" cy="3170100"/>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dirty="0">
                <a:solidFill>
                  <a:srgbClr val="262626"/>
                </a:solidFill>
                <a:latin typeface="苏新诗古印宋简" panose="02010609000101010101" pitchFamily="49" charset="-122"/>
                <a:ea typeface="苏新诗古印宋简" panose="02010609000101010101" pitchFamily="49" charset="-122"/>
                <a:sym typeface="微软雅黑" panose="020B0503020204020204" charset="-122"/>
              </a:rPr>
              <a:t>请在此处输入您的标题</a:t>
            </a:r>
            <a:endParaRPr lang="zh-CN" altLang="en-US" sz="2400" dirty="0">
              <a:latin typeface="苏新诗古印宋简" panose="02010609000101010101" pitchFamily="49" charset="-122"/>
              <a:ea typeface="苏新诗古印宋简" panose="02010609000101010101" pitchFamily="49" charset="-122"/>
            </a:endParaRPr>
          </a:p>
        </p:txBody>
      </p:sp>
      <p:grpSp>
        <p:nvGrpSpPr>
          <p:cNvPr id="9" name="组合 8"/>
          <p:cNvGrpSpPr/>
          <p:nvPr userDrawn="1"/>
        </p:nvGrpSpPr>
        <p:grpSpPr>
          <a:xfrm>
            <a:off x="372110" y="321628"/>
            <a:ext cx="932180" cy="619760"/>
            <a:chOff x="1864138" y="2261553"/>
            <a:chExt cx="932180" cy="619760"/>
          </a:xfrm>
        </p:grpSpPr>
        <p:pic>
          <p:nvPicPr>
            <p:cNvPr id="10" name="图片 9" descr="e64afae20b7a41024e2e588b23f666b0"/>
            <p:cNvPicPr>
              <a:picLocks noChangeAspect="1"/>
            </p:cNvPicPr>
            <p:nvPr/>
          </p:nvPicPr>
          <p:blipFill>
            <a:blip r:embed="rId4"/>
            <a:stretch>
              <a:fillRect/>
            </a:stretch>
          </p:blipFill>
          <p:spPr>
            <a:xfrm>
              <a:off x="1864138" y="2261553"/>
              <a:ext cx="619760" cy="619760"/>
            </a:xfrm>
            <a:prstGeom prst="rect">
              <a:avLst/>
            </a:prstGeom>
          </p:spPr>
        </p:pic>
        <p:sp>
          <p:nvSpPr>
            <p:cNvPr id="11" name="文本框 10"/>
            <p:cNvSpPr txBox="1"/>
            <p:nvPr/>
          </p:nvSpPr>
          <p:spPr>
            <a:xfrm>
              <a:off x="1933988" y="2299653"/>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smtClean="0">
                  <a:solidFill>
                    <a:schemeClr val="bg1"/>
                  </a:solidFill>
                  <a:latin typeface="楷体" panose="02010609060101010101" charset="-122"/>
                  <a:ea typeface="楷体" panose="02010609060101010101" charset="-122"/>
                  <a:sym typeface="叶根友毛笔行书2.0版" panose="02010601030101010101" pitchFamily="2" charset="-122"/>
                </a:rPr>
                <a:t>肆</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579E19B-F348-450F-8015-B0510B3388B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3DF52D-2CE8-44C2-9694-F7737266FF4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9E19B-F348-450F-8015-B0510B3388B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DF52D-2CE8-44C2-9694-F7737266FF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media" Target="../media/audio1.wav"/><Relationship Id="rId4" Type="http://schemas.openxmlformats.org/officeDocument/2006/relationships/audio" Target="../media/audio1.wav"/><Relationship Id="rId3" Type="http://schemas.openxmlformats.org/officeDocument/2006/relationships/image" Target="../media/image8.png"/><Relationship Id="rId2" Type="http://schemas.microsoft.com/office/2007/relationships/hdphoto" Target="../media/hdphoto3.wdp"/><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hdphoto3.wdp"/><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microsoft.com/office/2007/relationships/hdphoto" Target="../media/hdphoto4.wdp"/><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microsoft.com/office/2007/relationships/hdphoto" Target="../media/hdphoto4.wdp"/><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1.png"/><Relationship Id="rId2" Type="http://schemas.microsoft.com/office/2007/relationships/hdphoto" Target="../media/hdphoto4.wdp"/><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168275" y="-1"/>
            <a:ext cx="12192000" cy="685800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70" y="287019"/>
            <a:ext cx="4979989" cy="3315037"/>
          </a:xfrm>
          <a:prstGeom prst="rect">
            <a:avLst/>
          </a:prstGeom>
        </p:spPr>
      </p:pic>
      <p:pic>
        <p:nvPicPr>
          <p:cNvPr id="8" name="Cinematic Rising Climax">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923636" y="425066"/>
            <a:ext cx="487363" cy="487362"/>
          </a:xfrm>
          <a:prstGeom prst="rect">
            <a:avLst/>
          </a:prstGeom>
        </p:spPr>
      </p:pic>
      <p:sp>
        <p:nvSpPr>
          <p:cNvPr id="6" name="文本框 5"/>
          <p:cNvSpPr txBox="1"/>
          <p:nvPr/>
        </p:nvSpPr>
        <p:spPr>
          <a:xfrm>
            <a:off x="4468495" y="1555750"/>
            <a:ext cx="5145405" cy="2306955"/>
          </a:xfrm>
          <a:prstGeom prst="rect">
            <a:avLst/>
          </a:prstGeom>
          <a:noFill/>
        </p:spPr>
        <p:txBody>
          <a:bodyPr wrap="square" rtlCol="0">
            <a:spAutoFit/>
          </a:bodyPr>
          <a:p>
            <a:r>
              <a:rPr lang="zh-CN" altLang="en-US" sz="7200" b="1">
                <a:latin typeface="楷体" panose="02010609060101010101" charset="-122"/>
                <a:ea typeface="楷体" panose="02010609060101010101" charset="-122"/>
              </a:rPr>
              <a:t>射雕英雄传读后收获</a:t>
            </a:r>
            <a:endParaRPr lang="zh-CN" altLang="en-US" sz="7200" b="1">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par>
                                <p:cTn id="7" presetID="2" presetClass="entr" presetSubtype="9"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1500" fill="hold"/>
                                        <p:tgtEl>
                                          <p:spTgt spid="5"/>
                                        </p:tgtEl>
                                        <p:attrNameLst>
                                          <p:attrName>ppt_x</p:attrName>
                                        </p:attrNameLst>
                                      </p:cBhvr>
                                      <p:tavLst>
                                        <p:tav tm="0">
                                          <p:val>
                                            <p:strVal val="0-#ppt_w/2"/>
                                          </p:val>
                                        </p:tav>
                                        <p:tav tm="100000">
                                          <p:val>
                                            <p:strVal val="#ppt_x"/>
                                          </p:val>
                                        </p:tav>
                                      </p:tavLst>
                                    </p:anim>
                                    <p:anim calcmode="lin" valueType="num">
                                      <p:cBhvr additive="base">
                                        <p:cTn id="10" dur="1500" fill="hold"/>
                                        <p:tgtEl>
                                          <p:spTgt spid="5"/>
                                        </p:tgtEl>
                                        <p:attrNameLst>
                                          <p:attrName>ppt_y</p:attrName>
                                        </p:attrNameLst>
                                      </p:cBhvr>
                                      <p:tavLst>
                                        <p:tav tm="0">
                                          <p:val>
                                            <p:strVal val="0-#ppt_h/2"/>
                                          </p:val>
                                        </p:tav>
                                        <p:tav tm="100000">
                                          <p:val>
                                            <p:strVal val="#ppt_y"/>
                                          </p:val>
                                        </p:tav>
                                      </p:tavLst>
                                    </p:anim>
                                  </p:childTnLst>
                                </p:cTn>
                              </p:par>
                              <p:par>
                                <p:cTn id="11" presetID="6" presetClass="emph" presetSubtype="0" autoRev="1" fill="hold" nodeType="withEffect">
                                  <p:stCondLst>
                                    <p:cond delay="0"/>
                                  </p:stCondLst>
                                  <p:childTnLst>
                                    <p:animScale>
                                      <p:cBhvr>
                                        <p:cTn id="12" dur="750" fill="hold"/>
                                        <p:tgtEl>
                                          <p:spTgt spid="5"/>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18"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01465" y="1828800"/>
            <a:ext cx="6410325" cy="3046095"/>
          </a:xfrm>
          <a:prstGeom prst="rect">
            <a:avLst/>
          </a:prstGeom>
          <a:noFill/>
        </p:spPr>
        <p:txBody>
          <a:bodyPr wrap="square" rtlCol="0" anchor="t">
            <a:spAutoFit/>
          </a:bodyPr>
          <a:p>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欧阳锋是个蛤蟆还是条蛇。应该说有两面性的。欧阳锋的性格里面有攻击性也有丑陋一面。但是，欧阳锋这样的人物形象可能更符合当下社会大多数人的一种心理。在书中，欧阳锋是一个为了达到目的不择手段的人，然而这样一个看似十恶不赦的人，但金庸用欧阳克这个人物赋予了欧阳锋一个亮点——那就是人性中亲情的光辉。</a:t>
            </a:r>
            <a:endParaRPr lang="zh-CN" altLang="en-US" sz="2400">
              <a:latin typeface="楷体" panose="02010609060101010101" charset="-122"/>
              <a:ea typeface="楷体" panose="02010609060101010101" charset="-122"/>
            </a:endParaRPr>
          </a:p>
        </p:txBody>
      </p:sp>
      <p:sp>
        <p:nvSpPr>
          <p:cNvPr id="3" name="文本框 2"/>
          <p:cNvSpPr txBox="1"/>
          <p:nvPr/>
        </p:nvSpPr>
        <p:spPr>
          <a:xfrm>
            <a:off x="2296160" y="857250"/>
            <a:ext cx="5087620"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sym typeface="+mn-ea"/>
              </a:rPr>
              <a:t>欧阳</a:t>
            </a:r>
            <a:r>
              <a:rPr lang="zh-CN" altLang="en-US" sz="2800" b="1">
                <a:latin typeface="楷体" panose="02010609060101010101" charset="-122"/>
                <a:ea typeface="楷体" panose="02010609060101010101" charset="-122"/>
              </a:rPr>
              <a:t>锋——力尽智竭不择手段</a:t>
            </a:r>
            <a:endParaRPr lang="zh-CN" altLang="en-US" sz="2800" b="1">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204470" y="1828800"/>
            <a:ext cx="3839210" cy="3495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696335" y="1925955"/>
            <a:ext cx="5482590" cy="2676525"/>
          </a:xfrm>
          <a:prstGeom prst="rect">
            <a:avLst/>
          </a:prstGeom>
          <a:noFill/>
        </p:spPr>
        <p:txBody>
          <a:bodyPr wrap="square" rtlCol="0" anchor="t">
            <a:spAutoFit/>
          </a:bodyPr>
          <a:p>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黄药师，自创兰花拂穴手、落英神剑掌、弹指神通和玉萧剑法等上乘武功，招式多变。既有“世人皆醉我独醒”的豪气，也不少“十年生死两茫茫”的侠骨柔情。</a:t>
            </a:r>
            <a:r>
              <a:rPr lang="en-US" altLang="zh-CN" sz="2400">
                <a:latin typeface="楷体" panose="02010609060101010101" charset="-122"/>
                <a:ea typeface="楷体" panose="02010609060101010101" charset="-122"/>
              </a:rPr>
              <a:t>“</a:t>
            </a:r>
            <a:r>
              <a:rPr lang="zh-CN" altLang="en-US" sz="2400">
                <a:latin typeface="楷体" panose="02010609060101010101" charset="-122"/>
                <a:ea typeface="楷体" panose="02010609060101010101" charset="-122"/>
              </a:rPr>
              <a:t>正中带有七分邪，邪中带有三分正”，这正是黄老邪，亦是“桃花岛”岛主，桃花派武学创始人。</a:t>
            </a:r>
            <a:endParaRPr lang="zh-CN" altLang="en-US" sz="2400">
              <a:latin typeface="楷体" panose="02010609060101010101" charset="-122"/>
              <a:ea typeface="楷体" panose="02010609060101010101" charset="-122"/>
            </a:endParaRPr>
          </a:p>
        </p:txBody>
      </p:sp>
      <p:sp>
        <p:nvSpPr>
          <p:cNvPr id="3" name="文本框 2"/>
          <p:cNvSpPr txBox="1"/>
          <p:nvPr/>
        </p:nvSpPr>
        <p:spPr>
          <a:xfrm>
            <a:off x="2075180" y="877570"/>
            <a:ext cx="7897495"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rPr>
              <a:t>黄药师</a:t>
            </a:r>
            <a:r>
              <a:rPr lang="zh-CN" altLang="en-US" sz="2800" b="1">
                <a:latin typeface="楷体" panose="02010609060101010101" charset="-122"/>
                <a:ea typeface="楷体" panose="02010609060101010101" charset="-122"/>
                <a:sym typeface="+mn-ea"/>
              </a:rPr>
              <a:t>——</a:t>
            </a:r>
            <a:r>
              <a:rPr lang="zh-CN" altLang="en-US" sz="2800" b="1">
                <a:latin typeface="楷体" panose="02010609060101010101" charset="-122"/>
                <a:ea typeface="楷体" panose="02010609060101010101" charset="-122"/>
              </a:rPr>
              <a:t>正中带有七分邪，邪中带有三分正</a:t>
            </a:r>
            <a:endParaRPr lang="zh-CN" altLang="en-US" sz="2800" b="1">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713740" y="1515745"/>
            <a:ext cx="2599690" cy="3901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06320" y="828040"/>
            <a:ext cx="5049520"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rPr>
              <a:t>段智兴——慈悲为怀普度众生</a:t>
            </a:r>
            <a:endParaRPr lang="zh-CN" altLang="en-US" sz="2800" b="1">
              <a:latin typeface="楷体" panose="02010609060101010101" charset="-122"/>
              <a:ea typeface="楷体" panose="02010609060101010101" charset="-122"/>
            </a:endParaRPr>
          </a:p>
        </p:txBody>
      </p:sp>
      <p:sp>
        <p:nvSpPr>
          <p:cNvPr id="3" name="文本框 2"/>
          <p:cNvSpPr txBox="1"/>
          <p:nvPr/>
        </p:nvSpPr>
        <p:spPr>
          <a:xfrm>
            <a:off x="4083685" y="1845945"/>
            <a:ext cx="6313170" cy="3046095"/>
          </a:xfrm>
          <a:prstGeom prst="rect">
            <a:avLst/>
          </a:prstGeom>
          <a:noFill/>
        </p:spPr>
        <p:txBody>
          <a:bodyPr wrap="square" rtlCol="0" anchor="t">
            <a:spAutoFit/>
          </a:bodyPr>
          <a:p>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段智兴，大理国功极帝，精通大理段家独门神功一阳指、以及王重阳倾心相授的先天功。后来因为自己间接害死周伯通与瑛姑的儿子，自责不已，所以传位于儿子，并出家为僧，法号</a:t>
            </a:r>
            <a:r>
              <a:rPr lang="en-US" altLang="zh-CN" sz="2400">
                <a:latin typeface="楷体" panose="02010609060101010101" charset="-122"/>
                <a:ea typeface="楷体" panose="02010609060101010101" charset="-122"/>
              </a:rPr>
              <a:t>''</a:t>
            </a:r>
            <a:r>
              <a:rPr lang="zh-CN" altLang="en-US" sz="2400">
                <a:latin typeface="楷体" panose="02010609060101010101" charset="-122"/>
                <a:ea typeface="楷体" panose="02010609060101010101" charset="-122"/>
              </a:rPr>
              <a:t>一灯</a:t>
            </a:r>
            <a:r>
              <a:rPr lang="en-US" altLang="zh-CN" sz="2400">
                <a:latin typeface="楷体" panose="02010609060101010101" charset="-122"/>
                <a:ea typeface="楷体" panose="02010609060101010101" charset="-122"/>
              </a:rPr>
              <a:t>''</a:t>
            </a:r>
            <a:r>
              <a:rPr lang="zh-CN" altLang="en-US" sz="2400">
                <a:latin typeface="楷体" panose="02010609060101010101" charset="-122"/>
                <a:ea typeface="楷体" panose="02010609060101010101" charset="-122"/>
              </a:rPr>
              <a:t>。金庸书中对南帝着墨甚少，这位集天下武学之大成的武学宗师直至黄蓉被裘千仞铁掌所伤之后才缓缓出场，并耗尽一生功力救得黄蓉一命。</a:t>
            </a:r>
            <a:endParaRPr lang="zh-CN" altLang="en-US" sz="2400">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588010" y="1569720"/>
            <a:ext cx="3107055" cy="4662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Thinkpad\Desktop\PNG\1_0002_图层-5-副本.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52117" y="2083001"/>
            <a:ext cx="2824018" cy="26118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410918" y="2374121"/>
            <a:ext cx="1306415" cy="1446550"/>
          </a:xfrm>
          <a:prstGeom prst="rect">
            <a:avLst/>
          </a:prstGeom>
        </p:spPr>
        <p:txBody>
          <a:bodyPr wrap="square">
            <a:spAutoFit/>
          </a:bodyPr>
          <a:lstStyle/>
          <a:p>
            <a:r>
              <a:rPr lang="zh-CN" altLang="en-US" sz="8800" b="1" dirty="0" smtClean="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rPr>
              <a:t>叁</a:t>
            </a:r>
            <a:endParaRPr lang="zh-CN" altLang="en-US" sz="8800" b="1" dirty="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endParaRPr>
          </a:p>
        </p:txBody>
      </p:sp>
      <p:grpSp>
        <p:nvGrpSpPr>
          <p:cNvPr id="8" name="组合 7"/>
          <p:cNvGrpSpPr/>
          <p:nvPr/>
        </p:nvGrpSpPr>
        <p:grpSpPr>
          <a:xfrm>
            <a:off x="9543955" y="3978461"/>
            <a:ext cx="932180" cy="619760"/>
            <a:chOff x="1864138" y="2261553"/>
            <a:chExt cx="932180" cy="619760"/>
          </a:xfrm>
        </p:grpSpPr>
        <p:pic>
          <p:nvPicPr>
            <p:cNvPr id="9" name="图片 8" descr="e64afae20b7a41024e2e588b23f666b0"/>
            <p:cNvPicPr>
              <a:picLocks noChangeAspect="1"/>
            </p:cNvPicPr>
            <p:nvPr/>
          </p:nvPicPr>
          <p:blipFill>
            <a:blip r:embed="rId2"/>
            <a:stretch>
              <a:fillRect/>
            </a:stretch>
          </p:blipFill>
          <p:spPr>
            <a:xfrm>
              <a:off x="1864138" y="2261553"/>
              <a:ext cx="619760" cy="619760"/>
            </a:xfrm>
            <a:prstGeom prst="rect">
              <a:avLst/>
            </a:prstGeom>
          </p:spPr>
        </p:pic>
        <p:sp>
          <p:nvSpPr>
            <p:cNvPr id="10" name="文本框 9"/>
            <p:cNvSpPr txBox="1"/>
            <p:nvPr/>
          </p:nvSpPr>
          <p:spPr>
            <a:xfrm>
              <a:off x="1933988" y="2299653"/>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smtClean="0">
                  <a:solidFill>
                    <a:schemeClr val="bg1"/>
                  </a:solidFill>
                  <a:latin typeface="楷体" panose="02010609060101010101" charset="-122"/>
                  <a:ea typeface="楷体" panose="02010609060101010101" charset="-122"/>
                  <a:sym typeface="叶根友毛笔行书2.0版" panose="02010601030101010101" pitchFamily="2" charset="-122"/>
                </a:rPr>
                <a:t>叁</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
        <p:nvSpPr>
          <p:cNvPr id="4" name="文本框 3"/>
          <p:cNvSpPr txBox="1"/>
          <p:nvPr/>
        </p:nvSpPr>
        <p:spPr>
          <a:xfrm>
            <a:off x="3746500" y="2510155"/>
            <a:ext cx="4699000" cy="768350"/>
          </a:xfrm>
          <a:prstGeom prst="rect">
            <a:avLst/>
          </a:prstGeom>
          <a:noFill/>
        </p:spPr>
        <p:txBody>
          <a:bodyPr wrap="square" rtlCol="0">
            <a:spAutoFit/>
          </a:bodyPr>
          <a:p>
            <a:r>
              <a:rPr lang="zh-CN" altLang="en-US" sz="4400" b="1" dirty="0">
                <a:solidFill>
                  <a:srgbClr val="262626"/>
                </a:solidFill>
                <a:latin typeface="苏新诗古印宋简" panose="02010609000101010101" pitchFamily="49" charset="-122"/>
                <a:ea typeface="苏新诗古印宋简" panose="02010609000101010101" pitchFamily="49" charset="-122"/>
                <a:sym typeface="+mn-ea"/>
              </a:rPr>
              <a:t>读后收获</a:t>
            </a:r>
            <a:endParaRPr lang="zh-CN" altLang="en-US" sz="4400" b="1">
              <a:solidFill>
                <a:schemeClr val="tx1"/>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53" presetClass="entr" presetSubtype="16" fill="hold" grpId="0" nodeType="withEffect">
                                  <p:stCondLst>
                                    <p:cond delay="175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rot="2262453">
            <a:off x="542549" y="1261223"/>
            <a:ext cx="2090348" cy="433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3194685" y="1074420"/>
            <a:ext cx="6574155" cy="3476625"/>
          </a:xfrm>
          <a:prstGeom prst="rect">
            <a:avLst/>
          </a:prstGeom>
          <a:noFill/>
        </p:spPr>
        <p:txBody>
          <a:bodyPr wrap="square" rtlCol="0" anchor="t">
            <a:spAutoFit/>
          </a:bodyPr>
          <a:p>
            <a:r>
              <a:rPr lang="en-US" altLang="zh-CN" sz="2000" b="1">
                <a:latin typeface="楷体" panose="02010609060101010101" charset="-122"/>
                <a:ea typeface="楷体" panose="02010609060101010101" charset="-122"/>
              </a:rPr>
              <a:t>  </a:t>
            </a:r>
            <a:r>
              <a:rPr lang="zh-CN" altLang="en-US" sz="2000" b="1">
                <a:latin typeface="楷体" panose="02010609060101010101" charset="-122"/>
                <a:ea typeface="楷体" panose="02010609060101010101" charset="-122"/>
              </a:rPr>
              <a:t>如果要讲收获，那么这本书精神魅力最吸引我。它让我看到主人公郭靖从一个朴质忠厚的少年，通过艰辛的奋斗，坚韧不屈，不断成长，终成为侠之大者。从射雕到复仇，从少年将军到功成名就，再到积极奔赴国难，完成了人生使命与价值之升华，使后来者望尘莫及。这部小说历史背景突出，场景纷繁，气势宏伟，具有鲜明的“英雄史诗”风格；在人物创造与情节安排上，它打破了传统武侠小说一味传奇，将人物作为情节附庸的模式，坚持以创造个性化的人物形象为中心，坚持人物统帅故事，使这部小说达到了事虽奇人却真的妙境。若是我们平常写作可以利用得到的话，那一定会是一篇佳作</a:t>
            </a:r>
            <a:r>
              <a:rPr lang="en-US" altLang="zh-CN" sz="2000" b="1">
                <a:latin typeface="楷体" panose="02010609060101010101" charset="-122"/>
                <a:ea typeface="楷体" panose="02010609060101010101" charset="-122"/>
              </a:rPr>
              <a:t>!</a:t>
            </a:r>
            <a:endParaRPr lang="en-US" altLang="zh-CN" sz="2000" b="1">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4979989" cy="3315037"/>
          </a:xfrm>
          <a:prstGeom prst="rect">
            <a:avLst/>
          </a:prstGeom>
        </p:spPr>
      </p:pic>
      <p:grpSp>
        <p:nvGrpSpPr>
          <p:cNvPr id="8" name="组合 7"/>
          <p:cNvGrpSpPr/>
          <p:nvPr/>
        </p:nvGrpSpPr>
        <p:grpSpPr>
          <a:xfrm>
            <a:off x="6280099" y="2188007"/>
            <a:ext cx="283845" cy="387350"/>
            <a:chOff x="4755469" y="4479245"/>
            <a:chExt cx="355600" cy="484188"/>
          </a:xfrm>
        </p:grpSpPr>
        <p:sp>
          <p:nvSpPr>
            <p:cNvPr id="9" name="Freeform 150"/>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51"/>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52"/>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Freeform 682"/>
          <p:cNvSpPr>
            <a:spLocks noEditPoints="1"/>
          </p:cNvSpPr>
          <p:nvPr/>
        </p:nvSpPr>
        <p:spPr bwMode="auto">
          <a:xfrm rot="806556">
            <a:off x="4552477" y="3343814"/>
            <a:ext cx="889000" cy="4143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60012"/>
          </a:solidFill>
          <a:ln>
            <a:noFill/>
          </a:ln>
        </p:spPr>
        <p:txBody>
          <a:bodyPr vert="horz" wrap="square" lIns="91440" tIns="45720" rIns="91440" bIns="45720" numCol="1" anchor="t" anchorCtr="0" compatLnSpc="1"/>
          <a:lstStyle/>
          <a:p>
            <a:endParaRPr lang="zh-CN" altLang="en-US"/>
          </a:p>
        </p:txBody>
      </p:sp>
      <p:sp>
        <p:nvSpPr>
          <p:cNvPr id="13" name="文本框 12"/>
          <p:cNvSpPr txBox="1"/>
          <p:nvPr/>
        </p:nvSpPr>
        <p:spPr>
          <a:xfrm>
            <a:off x="4588991" y="1691257"/>
            <a:ext cx="1415772" cy="1569660"/>
          </a:xfrm>
          <a:prstGeom prst="rect">
            <a:avLst/>
          </a:prstGeom>
          <a:noFill/>
          <a:effectLst/>
        </p:spPr>
        <p:txBody>
          <a:bodyPr wrap="none" rtlCol="0" anchor="ctr">
            <a:spAutoFit/>
            <a:scene3d>
              <a:camera prst="orthographicFront"/>
              <a:lightRig rig="threePt" dir="t"/>
            </a:scene3d>
          </a:bodyPr>
          <a:lstStyle/>
          <a:p>
            <a:r>
              <a:rPr lang="zh-CN" altLang="en-US" sz="9600" dirty="0">
                <a:latin typeface="禹卫书法行书简体" panose="02000603000000000000" pitchFamily="2" charset="-122"/>
                <a:ea typeface="禹卫书法行书简体" panose="02000603000000000000" pitchFamily="2" charset="-122"/>
                <a:sym typeface="+mn-ea"/>
              </a:rPr>
              <a:t>谢</a:t>
            </a:r>
            <a:endParaRPr lang="zh-CN" altLang="en-US" sz="9600" dirty="0">
              <a:latin typeface="禹卫书法行书简体" panose="02000603000000000000" pitchFamily="2" charset="-122"/>
              <a:ea typeface="禹卫书法行书简体" panose="02000603000000000000" pitchFamily="2" charset="-122"/>
            </a:endParaRPr>
          </a:p>
        </p:txBody>
      </p:sp>
      <p:sp>
        <p:nvSpPr>
          <p:cNvPr id="14" name="文本框 13"/>
          <p:cNvSpPr txBox="1"/>
          <p:nvPr/>
        </p:nvSpPr>
        <p:spPr>
          <a:xfrm>
            <a:off x="5589953" y="2677648"/>
            <a:ext cx="1415772" cy="1569660"/>
          </a:xfrm>
          <a:prstGeom prst="rect">
            <a:avLst/>
          </a:prstGeom>
          <a:noFill/>
          <a:effectLst/>
        </p:spPr>
        <p:txBody>
          <a:bodyPr wrap="none" rtlCol="0" anchor="ctr">
            <a:spAutoFit/>
            <a:scene3d>
              <a:camera prst="orthographicFront"/>
              <a:lightRig rig="threePt" dir="t"/>
            </a:scene3d>
          </a:bodyPr>
          <a:lstStyle/>
          <a:p>
            <a:r>
              <a:rPr lang="zh-CN" altLang="en-US" sz="9600" dirty="0">
                <a:latin typeface="禹卫书法行书简体" panose="02000603000000000000" pitchFamily="2" charset="-122"/>
                <a:ea typeface="禹卫书法行书简体" panose="02000603000000000000" pitchFamily="2" charset="-122"/>
                <a:sym typeface="+mn-ea"/>
              </a:rPr>
              <a:t>谢</a:t>
            </a:r>
            <a:endParaRPr lang="zh-CN" altLang="en-US" sz="9600" dirty="0">
              <a:latin typeface="禹卫书法行书简体" panose="02000603000000000000" pitchFamily="2" charset="-122"/>
              <a:ea typeface="禹卫书法行书简体" panose="02000603000000000000"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anim calcmode="lin" valueType="num">
                                      <p:cBhvr>
                                        <p:cTn id="10" dur="1000" fill="hold"/>
                                        <p:tgtEl>
                                          <p:spTgt spid="13"/>
                                        </p:tgtEl>
                                        <p:attrNameLst>
                                          <p:attrName>ppt_x</p:attrName>
                                        </p:attrNameLst>
                                      </p:cBhvr>
                                      <p:tavLst>
                                        <p:tav tm="0">
                                          <p:val>
                                            <p:fltVal val="0.5"/>
                                          </p:val>
                                        </p:tav>
                                        <p:tav tm="100000">
                                          <p:val>
                                            <p:strVal val="#ppt_x"/>
                                          </p:val>
                                        </p:tav>
                                      </p:tavLst>
                                    </p:anim>
                                    <p:anim calcmode="lin" valueType="num">
                                      <p:cBhvr>
                                        <p:cTn id="11" dur="1000" fill="hold"/>
                                        <p:tgtEl>
                                          <p:spTgt spid="13"/>
                                        </p:tgtEl>
                                        <p:attrNameLst>
                                          <p:attrName>ppt_y</p:attrName>
                                        </p:attrNameLst>
                                      </p:cBhvr>
                                      <p:tavLst>
                                        <p:tav tm="0">
                                          <p:val>
                                            <p:fltVal val="0.5"/>
                                          </p:val>
                                        </p:tav>
                                        <p:tav tm="100000">
                                          <p:val>
                                            <p:strVal val="#ppt_y"/>
                                          </p:val>
                                        </p:tav>
                                      </p:tavLst>
                                    </p:anim>
                                  </p:childTnLst>
                                </p:cTn>
                              </p:par>
                              <p:par>
                                <p:cTn id="12" presetID="23" presetClass="entr" presetSubtype="528" fill="hold"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ppt_x</p:attrName>
                                        </p:attrNameLst>
                                      </p:cBhvr>
                                      <p:tavLst>
                                        <p:tav tm="0">
                                          <p:val>
                                            <p:fltVal val="0.5"/>
                                          </p:val>
                                        </p:tav>
                                        <p:tav tm="100000">
                                          <p:val>
                                            <p:strVal val="#ppt_x"/>
                                          </p:val>
                                        </p:tav>
                                      </p:tavLst>
                                    </p:anim>
                                    <p:anim calcmode="lin" valueType="num">
                                      <p:cBhvr>
                                        <p:cTn id="17" dur="1000" fill="hold"/>
                                        <p:tgtEl>
                                          <p:spTgt spid="8"/>
                                        </p:tgtEl>
                                        <p:attrNameLst>
                                          <p:attrName>ppt_y</p:attrName>
                                        </p:attrNameLst>
                                      </p:cBhvr>
                                      <p:tavLst>
                                        <p:tav tm="0">
                                          <p:val>
                                            <p:fltVal val="0.5"/>
                                          </p:val>
                                        </p:tav>
                                        <p:tav tm="100000">
                                          <p:val>
                                            <p:strVal val="#ppt_y"/>
                                          </p:val>
                                        </p:tav>
                                      </p:tavLst>
                                    </p:anim>
                                  </p:childTnLst>
                                </p:cTn>
                              </p:par>
                              <p:par>
                                <p:cTn id="18" presetID="12" presetClass="entr" presetSubtype="8"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p:tgtEl>
                                          <p:spTgt spid="12"/>
                                        </p:tgtEl>
                                        <p:attrNameLst>
                                          <p:attrName>ppt_x</p:attrName>
                                        </p:attrNameLst>
                                      </p:cBhvr>
                                      <p:tavLst>
                                        <p:tav tm="0">
                                          <p:val>
                                            <p:strVal val="#ppt_x-#ppt_w*1.125000"/>
                                          </p:val>
                                        </p:tav>
                                        <p:tav tm="100000">
                                          <p:val>
                                            <p:strVal val="#ppt_x"/>
                                          </p:val>
                                        </p:tav>
                                      </p:tavLst>
                                    </p:anim>
                                    <p:animEffect transition="in" filter="wipe(right)">
                                      <p:cBhvr>
                                        <p:cTn id="21" dur="1000"/>
                                        <p:tgtEl>
                                          <p:spTgt spid="12"/>
                                        </p:tgtEl>
                                      </p:cBhvr>
                                    </p:animEffect>
                                  </p:childTnLst>
                                </p:cTn>
                              </p:par>
                              <p:par>
                                <p:cTn id="22" presetID="53" presetClass="entr" presetSubtype="528"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fltVal val="0.5"/>
                                          </p:val>
                                        </p:tav>
                                        <p:tav tm="100000">
                                          <p:val>
                                            <p:strVal val="#ppt_x"/>
                                          </p:val>
                                        </p:tav>
                                      </p:tavLst>
                                    </p:anim>
                                    <p:anim calcmode="lin" valueType="num">
                                      <p:cBhvr>
                                        <p:cTn id="28" dur="1000" fill="hold"/>
                                        <p:tgtEl>
                                          <p:spTgt spid="1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p:bldP spid="14" grpId="0" bldLvl="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58907" y="1354210"/>
            <a:ext cx="930275" cy="2110510"/>
            <a:chOff x="5058907" y="1354210"/>
            <a:chExt cx="930275" cy="2110510"/>
          </a:xfrm>
        </p:grpSpPr>
        <p:sp>
          <p:nvSpPr>
            <p:cNvPr id="5" name="矩形 9"/>
            <p:cNvSpPr/>
            <p:nvPr/>
          </p:nvSpPr>
          <p:spPr>
            <a:xfrm>
              <a:off x="5126866" y="2149000"/>
              <a:ext cx="551815" cy="1315720"/>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gn="ctr" eaLnBrk="1" hangingPunct="1">
                <a:lnSpc>
                  <a:spcPct val="100000"/>
                </a:lnSpc>
                <a:spcBef>
                  <a:spcPct val="0"/>
                </a:spcBef>
                <a:buNone/>
              </a:pPr>
              <a:r>
                <a:rPr lang="zh-CN" altLang="en-US" sz="2400" b="1" dirty="0">
                  <a:latin typeface="苏新诗古印宋简" panose="02010609000101010101" pitchFamily="49" charset="-122"/>
                  <a:ea typeface="苏新诗古印宋简" panose="02010609000101010101" pitchFamily="49" charset="-122"/>
                </a:rPr>
                <a:t>作者信息</a:t>
              </a:r>
              <a:endParaRPr lang="zh-CN" altLang="en-US" sz="2400" b="1" dirty="0">
                <a:latin typeface="苏新诗古印宋简" panose="02010609000101010101" pitchFamily="49" charset="-122"/>
                <a:ea typeface="苏新诗古印宋简" panose="02010609000101010101" pitchFamily="49" charset="-122"/>
              </a:endParaRPr>
            </a:p>
          </p:txBody>
        </p:sp>
        <p:grpSp>
          <p:nvGrpSpPr>
            <p:cNvPr id="2" name="组合 1"/>
            <p:cNvGrpSpPr/>
            <p:nvPr/>
          </p:nvGrpSpPr>
          <p:grpSpPr>
            <a:xfrm>
              <a:off x="5058907" y="1354210"/>
              <a:ext cx="930275" cy="619760"/>
              <a:chOff x="1866043" y="2212023"/>
              <a:chExt cx="930275" cy="619760"/>
            </a:xfrm>
          </p:grpSpPr>
          <p:pic>
            <p:nvPicPr>
              <p:cNvPr id="3" name="图片 2" descr="e64afae20b7a41024e2e588b23f666b0"/>
              <p:cNvPicPr>
                <a:picLocks noChangeAspect="1"/>
              </p:cNvPicPr>
              <p:nvPr/>
            </p:nvPicPr>
            <p:blipFill>
              <a:blip r:embed="rId1"/>
              <a:stretch>
                <a:fillRect/>
              </a:stretch>
            </p:blipFill>
            <p:spPr>
              <a:xfrm>
                <a:off x="1866043" y="2212023"/>
                <a:ext cx="619760" cy="619760"/>
              </a:xfrm>
              <a:prstGeom prst="rect">
                <a:avLst/>
              </a:prstGeom>
            </p:spPr>
          </p:pic>
          <p:sp>
            <p:nvSpPr>
              <p:cNvPr id="7" name="文本框 6"/>
              <p:cNvSpPr txBox="1"/>
              <p:nvPr/>
            </p:nvSpPr>
            <p:spPr>
              <a:xfrm>
                <a:off x="1933988" y="2299653"/>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rPr>
                  <a:t>壹</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grpSp>
      <p:grpSp>
        <p:nvGrpSpPr>
          <p:cNvPr id="6" name="组合 5"/>
          <p:cNvGrpSpPr/>
          <p:nvPr/>
        </p:nvGrpSpPr>
        <p:grpSpPr>
          <a:xfrm>
            <a:off x="6402428" y="1403740"/>
            <a:ext cx="932596" cy="2060980"/>
            <a:chOff x="6402428" y="1403740"/>
            <a:chExt cx="932596" cy="2060980"/>
          </a:xfrm>
        </p:grpSpPr>
        <p:sp>
          <p:nvSpPr>
            <p:cNvPr id="9" name="矩形 9"/>
            <p:cNvSpPr/>
            <p:nvPr/>
          </p:nvSpPr>
          <p:spPr>
            <a:xfrm>
              <a:off x="6402428" y="2149000"/>
              <a:ext cx="551815" cy="1315720"/>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indent="0" algn="ctr" eaLnBrk="1" hangingPunct="1">
                <a:lnSpc>
                  <a:spcPct val="100000"/>
                </a:lnSpc>
                <a:spcBef>
                  <a:spcPct val="0"/>
                </a:spcBef>
                <a:buNone/>
              </a:pPr>
              <a:r>
                <a:rPr lang="zh-CN" altLang="en-US" sz="2400" b="1" dirty="0">
                  <a:solidFill>
                    <a:srgbClr val="262626"/>
                  </a:solidFill>
                  <a:latin typeface="苏新诗古印宋简" panose="02010609000101010101" pitchFamily="49" charset="-122"/>
                  <a:ea typeface="苏新诗古印宋简" panose="02010609000101010101" pitchFamily="49" charset="-122"/>
                </a:rPr>
                <a:t>人物形象</a:t>
              </a:r>
              <a:endParaRPr lang="zh-CN" altLang="en-US" sz="2400" b="1" dirty="0">
                <a:solidFill>
                  <a:srgbClr val="262626"/>
                </a:solidFill>
                <a:latin typeface="苏新诗古印宋简" panose="02010609000101010101" pitchFamily="49" charset="-122"/>
                <a:ea typeface="苏新诗古印宋简" panose="02010609000101010101" pitchFamily="49" charset="-122"/>
              </a:endParaRPr>
            </a:p>
          </p:txBody>
        </p:sp>
        <p:grpSp>
          <p:nvGrpSpPr>
            <p:cNvPr id="20" name="组合 19"/>
            <p:cNvGrpSpPr/>
            <p:nvPr/>
          </p:nvGrpSpPr>
          <p:grpSpPr>
            <a:xfrm>
              <a:off x="6402844" y="1403740"/>
              <a:ext cx="932180" cy="619760"/>
              <a:chOff x="4281787" y="2077812"/>
              <a:chExt cx="932180" cy="619760"/>
            </a:xfrm>
          </p:grpSpPr>
          <p:pic>
            <p:nvPicPr>
              <p:cNvPr id="8" name="图片 7" descr="e64afae20b7a41024e2e588b23f666b0"/>
              <p:cNvPicPr>
                <a:picLocks noChangeAspect="1"/>
              </p:cNvPicPr>
              <p:nvPr/>
            </p:nvPicPr>
            <p:blipFill>
              <a:blip r:embed="rId1"/>
              <a:stretch>
                <a:fillRect/>
              </a:stretch>
            </p:blipFill>
            <p:spPr>
              <a:xfrm>
                <a:off x="4281787" y="2077812"/>
                <a:ext cx="619760" cy="619760"/>
              </a:xfrm>
              <a:prstGeom prst="rect">
                <a:avLst/>
              </a:prstGeom>
            </p:spPr>
          </p:pic>
          <p:sp>
            <p:nvSpPr>
              <p:cNvPr id="11" name="文本框 10"/>
              <p:cNvSpPr txBox="1"/>
              <p:nvPr/>
            </p:nvSpPr>
            <p:spPr>
              <a:xfrm>
                <a:off x="4351637" y="2129882"/>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rPr>
                  <a:t>贰</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grpSp>
      <p:grpSp>
        <p:nvGrpSpPr>
          <p:cNvPr id="10" name="组合 9"/>
          <p:cNvGrpSpPr/>
          <p:nvPr/>
        </p:nvGrpSpPr>
        <p:grpSpPr>
          <a:xfrm>
            <a:off x="7711513" y="1403740"/>
            <a:ext cx="932180" cy="2060980"/>
            <a:chOff x="7711513" y="1403740"/>
            <a:chExt cx="932180" cy="2060980"/>
          </a:xfrm>
        </p:grpSpPr>
        <p:sp>
          <p:nvSpPr>
            <p:cNvPr id="13" name="矩形 9"/>
            <p:cNvSpPr/>
            <p:nvPr/>
          </p:nvSpPr>
          <p:spPr>
            <a:xfrm>
              <a:off x="7781495" y="2149000"/>
              <a:ext cx="551815" cy="1315720"/>
            </a:xfrm>
            <a:prstGeom prst="rect">
              <a:avLst/>
            </a:prstGeom>
            <a:noFill/>
            <a:ln w="9525">
              <a:noFill/>
            </a:ln>
          </p:spPr>
          <p:txBody>
            <a:bodyPr vert="eaVert"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indent="0" algn="ctr" eaLnBrk="1" hangingPunct="1">
                <a:lnSpc>
                  <a:spcPct val="100000"/>
                </a:lnSpc>
                <a:spcBef>
                  <a:spcPct val="0"/>
                </a:spcBef>
                <a:buNone/>
              </a:pPr>
              <a:r>
                <a:rPr lang="zh-CN" altLang="en-US" sz="2400" b="1" dirty="0">
                  <a:solidFill>
                    <a:srgbClr val="262626"/>
                  </a:solidFill>
                  <a:latin typeface="苏新诗古印宋简" panose="02010609000101010101" pitchFamily="49" charset="-122"/>
                  <a:ea typeface="苏新诗古印宋简" panose="02010609000101010101" pitchFamily="49" charset="-122"/>
                </a:rPr>
                <a:t>读后收获</a:t>
              </a:r>
              <a:endParaRPr lang="zh-CN" altLang="en-US" sz="2400" b="1" dirty="0">
                <a:solidFill>
                  <a:srgbClr val="262626"/>
                </a:solidFill>
                <a:latin typeface="苏新诗古印宋简" panose="02010609000101010101" pitchFamily="49" charset="-122"/>
                <a:ea typeface="苏新诗古印宋简" panose="02010609000101010101" pitchFamily="49" charset="-122"/>
              </a:endParaRPr>
            </a:p>
          </p:txBody>
        </p:sp>
        <p:grpSp>
          <p:nvGrpSpPr>
            <p:cNvPr id="21" name="组合 20"/>
            <p:cNvGrpSpPr/>
            <p:nvPr/>
          </p:nvGrpSpPr>
          <p:grpSpPr>
            <a:xfrm>
              <a:off x="7711513" y="1403740"/>
              <a:ext cx="932180" cy="619760"/>
              <a:chOff x="6442248" y="2119268"/>
              <a:chExt cx="932180" cy="619760"/>
            </a:xfrm>
          </p:grpSpPr>
          <p:pic>
            <p:nvPicPr>
              <p:cNvPr id="12" name="图片 11" descr="e64afae20b7a41024e2e588b23f666b0"/>
              <p:cNvPicPr>
                <a:picLocks noChangeAspect="1"/>
              </p:cNvPicPr>
              <p:nvPr/>
            </p:nvPicPr>
            <p:blipFill>
              <a:blip r:embed="rId1"/>
              <a:stretch>
                <a:fillRect/>
              </a:stretch>
            </p:blipFill>
            <p:spPr>
              <a:xfrm>
                <a:off x="6442248" y="2119268"/>
                <a:ext cx="619760" cy="619760"/>
              </a:xfrm>
              <a:prstGeom prst="rect">
                <a:avLst/>
              </a:prstGeom>
            </p:spPr>
          </p:pic>
          <p:sp>
            <p:nvSpPr>
              <p:cNvPr id="15" name="文本框 14"/>
              <p:cNvSpPr txBox="1"/>
              <p:nvPr/>
            </p:nvSpPr>
            <p:spPr>
              <a:xfrm>
                <a:off x="6512098" y="2171338"/>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rPr>
                  <a:t>叁</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grpSp>
      <p:sp>
        <p:nvSpPr>
          <p:cNvPr id="24" name="矩形 23"/>
          <p:cNvSpPr/>
          <p:nvPr/>
        </p:nvSpPr>
        <p:spPr>
          <a:xfrm>
            <a:off x="3180140" y="2938806"/>
            <a:ext cx="705594" cy="1446550"/>
          </a:xfrm>
          <a:prstGeom prst="rect">
            <a:avLst/>
          </a:prstGeom>
        </p:spPr>
        <p:txBody>
          <a:bodyPr wrap="square">
            <a:spAutoFit/>
          </a:bodyPr>
          <a:lstStyle/>
          <a:p>
            <a:r>
              <a:rPr lang="zh-CN" altLang="en-US" sz="8800" b="1" dirty="0" smtClean="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rPr>
              <a:t>录</a:t>
            </a:r>
            <a:endParaRPr lang="zh-CN" altLang="en-US" sz="8800" b="1" dirty="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endParaRPr>
          </a:p>
        </p:txBody>
      </p:sp>
      <p:sp>
        <p:nvSpPr>
          <p:cNvPr id="25" name="矩形 24"/>
          <p:cNvSpPr/>
          <p:nvPr/>
        </p:nvSpPr>
        <p:spPr>
          <a:xfrm>
            <a:off x="2618640" y="1957200"/>
            <a:ext cx="1111202" cy="1200329"/>
          </a:xfrm>
          <a:prstGeom prst="rect">
            <a:avLst/>
          </a:prstGeom>
        </p:spPr>
        <p:txBody>
          <a:bodyPr wrap="none">
            <a:spAutoFit/>
          </a:bodyPr>
          <a:lstStyle/>
          <a:p>
            <a:r>
              <a:rPr lang="zh-CN" altLang="en-US" sz="7200" b="1" dirty="0" smtClean="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rPr>
              <a:t>目</a:t>
            </a:r>
            <a:endParaRPr lang="zh-CN" altLang="en-US" sz="7200" b="1" dirty="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endParaRPr>
          </a:p>
        </p:txBody>
      </p:sp>
      <p:pic>
        <p:nvPicPr>
          <p:cNvPr id="18" name="图片 17"/>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flipH="1">
            <a:off x="8514669" y="3461706"/>
            <a:ext cx="2856276" cy="2685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1000"/>
                                        <p:tgtEl>
                                          <p:spTgt spid="4"/>
                                        </p:tgtEl>
                                      </p:cBhvr>
                                    </p:animEffect>
                                  </p:childTnLst>
                                </p:cTn>
                              </p:par>
                              <p:par>
                                <p:cTn id="19" presetID="22" presetClass="entr" presetSubtype="1" fill="hold"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1000"/>
                                        <p:tgtEl>
                                          <p:spTgt spid="6"/>
                                        </p:tgtEl>
                                      </p:cBhvr>
                                    </p:animEffect>
                                  </p:childTnLst>
                                </p:cTn>
                              </p:par>
                              <p:par>
                                <p:cTn id="22" presetID="22" presetClass="entr" presetSubtype="1" fill="hold" nodeType="with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1000"/>
                                        <p:tgtEl>
                                          <p:spTgt spid="10"/>
                                        </p:tgtEl>
                                      </p:cBhvr>
                                    </p:animEffect>
                                  </p:childTnLst>
                                </p:cTn>
                              </p:par>
                              <p:par>
                                <p:cTn id="25" presetID="2" presetClass="entr" presetSubtype="6"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1+#ppt_w/2"/>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Thinkpad\Desktop\PNG\1_0002_图层-5-副本.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52117" y="2083001"/>
            <a:ext cx="2824018" cy="26118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9"/>
          <p:cNvSpPr txBox="1"/>
          <p:nvPr/>
        </p:nvSpPr>
        <p:spPr>
          <a:xfrm>
            <a:off x="3850068" y="2374217"/>
            <a:ext cx="4492537" cy="903605"/>
          </a:xfrm>
          <a:prstGeom prst="rect">
            <a:avLst/>
          </a:prstGeom>
          <a:noFill/>
        </p:spPr>
        <p:txBody>
          <a:bodyPr wrap="square" rtlCol="0">
            <a:spAutoFit/>
          </a:bodyPr>
          <a:lstStyle/>
          <a:p>
            <a:pPr>
              <a:lnSpc>
                <a:spcPct val="120000"/>
              </a:lnSpc>
            </a:pPr>
            <a:r>
              <a:rPr lang="zh-CN" altLang="en-US" sz="4400" b="1" dirty="0">
                <a:latin typeface="苏新诗古印宋简" panose="02010609000101010101" pitchFamily="49" charset="-122"/>
                <a:ea typeface="苏新诗古印宋简" panose="02010609000101010101" pitchFamily="49" charset="-122"/>
                <a:sym typeface="+mn-ea"/>
              </a:rPr>
              <a:t>作者信息</a:t>
            </a:r>
            <a:endParaRPr lang="en-US" altLang="zh-CN" sz="2400" b="1" dirty="0" smtClean="0">
              <a:latin typeface="方正硬笔楷书简体" panose="03000509000000000000" pitchFamily="65" charset="-122"/>
              <a:ea typeface="方正硬笔楷书简体" panose="03000509000000000000" pitchFamily="65" charset="-122"/>
            </a:endParaRPr>
          </a:p>
        </p:txBody>
      </p:sp>
      <p:sp>
        <p:nvSpPr>
          <p:cNvPr id="7" name="矩形 6"/>
          <p:cNvSpPr/>
          <p:nvPr/>
        </p:nvSpPr>
        <p:spPr>
          <a:xfrm>
            <a:off x="8410918" y="2374121"/>
            <a:ext cx="1306415" cy="1446550"/>
          </a:xfrm>
          <a:prstGeom prst="rect">
            <a:avLst/>
          </a:prstGeom>
        </p:spPr>
        <p:txBody>
          <a:bodyPr wrap="square">
            <a:spAutoFit/>
          </a:bodyPr>
          <a:lstStyle/>
          <a:p>
            <a:r>
              <a:rPr lang="zh-CN" altLang="en-US" sz="8800" b="1" dirty="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rPr>
              <a:t>壹</a:t>
            </a:r>
            <a:endParaRPr lang="zh-CN" altLang="en-US" sz="8800" b="1" dirty="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endParaRPr>
          </a:p>
        </p:txBody>
      </p:sp>
      <p:grpSp>
        <p:nvGrpSpPr>
          <p:cNvPr id="8" name="组合 7"/>
          <p:cNvGrpSpPr/>
          <p:nvPr/>
        </p:nvGrpSpPr>
        <p:grpSpPr>
          <a:xfrm>
            <a:off x="9543955" y="3978461"/>
            <a:ext cx="932180" cy="619760"/>
            <a:chOff x="1864138" y="2261553"/>
            <a:chExt cx="932180" cy="619760"/>
          </a:xfrm>
        </p:grpSpPr>
        <p:pic>
          <p:nvPicPr>
            <p:cNvPr id="9" name="图片 8" descr="e64afae20b7a41024e2e588b23f666b0"/>
            <p:cNvPicPr>
              <a:picLocks noChangeAspect="1"/>
            </p:cNvPicPr>
            <p:nvPr/>
          </p:nvPicPr>
          <p:blipFill>
            <a:blip r:embed="rId2"/>
            <a:stretch>
              <a:fillRect/>
            </a:stretch>
          </p:blipFill>
          <p:spPr>
            <a:xfrm>
              <a:off x="1864138" y="2261553"/>
              <a:ext cx="619760" cy="619760"/>
            </a:xfrm>
            <a:prstGeom prst="rect">
              <a:avLst/>
            </a:prstGeom>
          </p:spPr>
        </p:pic>
        <p:sp>
          <p:nvSpPr>
            <p:cNvPr id="10" name="文本框 9"/>
            <p:cNvSpPr txBox="1"/>
            <p:nvPr/>
          </p:nvSpPr>
          <p:spPr>
            <a:xfrm>
              <a:off x="1933988" y="2299653"/>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rPr>
                <a:t>壹</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flipH="1">
            <a:off x="8987744" y="4379281"/>
            <a:ext cx="2856276" cy="2685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53" presetClass="entr" presetSubtype="16" fill="hold" grpId="0" nodeType="withEffect">
                                  <p:stCondLst>
                                    <p:cond delay="175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10" presetClass="entr" presetSubtype="0" fill="hold" grpId="0" nodeType="withEffect">
                                  <p:stCondLst>
                                    <p:cond delay="22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childTnLst>
                                </p:cTn>
                              </p:par>
                              <p:par>
                                <p:cTn id="19" presetID="2" presetClass="entr" presetSubtype="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15765" y="1631950"/>
            <a:ext cx="6803390" cy="3692525"/>
          </a:xfrm>
          <a:prstGeom prst="rect">
            <a:avLst/>
          </a:prstGeom>
          <a:noFill/>
        </p:spPr>
        <p:txBody>
          <a:bodyPr wrap="square" rtlCol="0">
            <a:spAutoFit/>
          </a:bodyPr>
          <a:p>
            <a:r>
              <a:rPr lang="zh-CN" altLang="en-US" sz="2400" b="1">
                <a:latin typeface="楷体" panose="02010609060101010101" charset="-122"/>
                <a:ea typeface="楷体" panose="02010609060101010101" charset="-122"/>
              </a:rPr>
              <a:t>金庸，原名查良镛，他是新闻学家、企业家、政治评论家和社会活动家，香港《明报》的创始人，中国作家协会名誉副主席，也是《中华人民共和国香港特别行政区基本法》主要起草人之一，香港最高荣誉“大紫荆勋章”获得者，还是华人作家首富，更毫无疑问是华人最知名的武侠小说作家。他与古龙、梁羽生并称为中国武侠小说的三大宗师。</a:t>
            </a:r>
            <a:endParaRPr lang="zh-CN" altLang="en-US" sz="2400" b="1">
              <a:latin typeface="楷体" panose="02010609060101010101" charset="-122"/>
              <a:ea typeface="楷体" panose="02010609060101010101" charset="-122"/>
            </a:endParaRPr>
          </a:p>
          <a:p>
            <a:endParaRPr lang="zh-CN" altLang="en-US" sz="2400" b="1">
              <a:latin typeface="楷体" panose="02010609060101010101" charset="-122"/>
              <a:ea typeface="楷体" panose="02010609060101010101" charset="-122"/>
            </a:endParaRPr>
          </a:p>
          <a:p>
            <a:r>
              <a:rPr lang="zh-CN" altLang="en-US" b="1">
                <a:latin typeface="楷体" panose="02010609060101010101" charset="-122"/>
                <a:ea typeface="楷体" panose="02010609060101010101" charset="-122"/>
              </a:rPr>
              <a:t>　　</a:t>
            </a:r>
            <a:endParaRPr lang="zh-CN" altLang="en-US" b="1">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flipH="1">
            <a:off x="8446724" y="3753171"/>
            <a:ext cx="2856276" cy="2685084"/>
          </a:xfrm>
          <a:prstGeom prst="rect">
            <a:avLst/>
          </a:prstGeom>
        </p:spPr>
      </p:pic>
      <p:grpSp>
        <p:nvGrpSpPr>
          <p:cNvPr id="10" name="组合 9"/>
          <p:cNvGrpSpPr/>
          <p:nvPr/>
        </p:nvGrpSpPr>
        <p:grpSpPr>
          <a:xfrm>
            <a:off x="327024" y="1928908"/>
            <a:ext cx="8445500" cy="2336803"/>
            <a:chOff x="1017458" y="264638"/>
            <a:chExt cx="7014659" cy="1940901"/>
          </a:xfrm>
        </p:grpSpPr>
        <p:pic>
          <p:nvPicPr>
            <p:cNvPr id="5" name="Picture 2" descr="C:\Documents and Settings\Administrator\桌面\Nipi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2831835" y="1604006"/>
              <a:ext cx="446036" cy="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25515">
              <a:off x="1454553" y="1169450"/>
              <a:ext cx="1447333" cy="98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458" y="409842"/>
              <a:ext cx="925121" cy="1515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7535289" y="264638"/>
              <a:ext cx="496828" cy="1765268"/>
            </a:xfrm>
            <a:prstGeom prst="rect">
              <a:avLst/>
            </a:prstGeom>
          </p:spPr>
          <p:txBody>
            <a:bodyPr vert="eaVert" wrap="square">
              <a:spAutoFit/>
            </a:bodyPr>
            <a:p>
              <a:pPr algn="ctr">
                <a:lnSpc>
                  <a:spcPct val="150000"/>
                </a:lnSpc>
              </a:pPr>
              <a:endParaRPr lang="zh-CN" altLang="en-US" b="1" dirty="0" smtClean="0">
                <a:solidFill>
                  <a:schemeClr val="tx1"/>
                </a:solidFill>
                <a:latin typeface="仿宋" panose="02010609060101010101" charset="-122"/>
                <a:ea typeface="仿宋" panose="02010609060101010101" charset="-122"/>
              </a:endParaRPr>
            </a:p>
          </p:txBody>
        </p:sp>
      </p:grpSp>
      <p:sp>
        <p:nvSpPr>
          <p:cNvPr id="6" name="文本框 5"/>
          <p:cNvSpPr txBox="1"/>
          <p:nvPr/>
        </p:nvSpPr>
        <p:spPr>
          <a:xfrm>
            <a:off x="3039110" y="1574165"/>
            <a:ext cx="7674610" cy="3046095"/>
          </a:xfrm>
          <a:prstGeom prst="rect">
            <a:avLst/>
          </a:prstGeom>
          <a:noFill/>
        </p:spPr>
        <p:txBody>
          <a:bodyPr wrap="square" rtlCol="0" anchor="t">
            <a:spAutoFit/>
          </a:bodyPr>
          <a:p>
            <a:r>
              <a:rPr lang="en-US" altLang="zh-CN"/>
              <a:t> </a:t>
            </a:r>
            <a:r>
              <a:rPr lang="en-US" altLang="zh-CN" sz="2400">
                <a:latin typeface="楷体" panose="02010609060101010101" charset="-122"/>
                <a:ea typeface="楷体" panose="02010609060101010101" charset="-122"/>
              </a:rPr>
              <a:t> </a:t>
            </a:r>
            <a:r>
              <a:rPr lang="zh-CN" altLang="en-US" sz="2400" b="1">
                <a:latin typeface="楷体" panose="02010609060101010101" charset="-122"/>
                <a:ea typeface="楷体" panose="02010609060101010101" charset="-122"/>
              </a:rPr>
              <a:t>金庸用十四个字概括了自己的所有着作，飞雪连天射白鹿，笑书神侠倚碧鸳。是我所知道的作品最多被转拍成电视剧电影的作家，而且开创了一个新的武侠时代，他得小说引领了中国武学作品的风潮，为无数人追捧，其中包括许许多多的同行作家，他们的作品或多或少都有受到金庸的影响。相信金庸的每一部作品说出来中国的人甚至很多华人都不会陌生，尤其是其中的几部，知名度大到一种境界，让人神往，高山仰止。</a:t>
            </a:r>
            <a:endParaRPr lang="zh-CN" altLang="en-US" sz="2400" b="1">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flipH="1">
            <a:off x="9335724" y="3789366"/>
            <a:ext cx="2856276" cy="2685084"/>
          </a:xfrm>
          <a:prstGeom prst="rect">
            <a:avLst/>
          </a:prstGeom>
        </p:spPr>
      </p:pic>
      <p:pic>
        <p:nvPicPr>
          <p:cNvPr id="5" name="Picture 3" descr="C:\Users\Thinkpad\Desktop\PNG\1_0002_图层-5-副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2117" y="2083001"/>
            <a:ext cx="2824018" cy="26118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9"/>
          <p:cNvSpPr txBox="1"/>
          <p:nvPr/>
        </p:nvSpPr>
        <p:spPr>
          <a:xfrm>
            <a:off x="3738308" y="2373582"/>
            <a:ext cx="4492537" cy="768350"/>
          </a:xfrm>
          <a:prstGeom prst="rect">
            <a:avLst/>
          </a:prstGeom>
          <a:noFill/>
        </p:spPr>
        <p:txBody>
          <a:bodyPr wrap="square" rtlCol="0">
            <a:spAutoFit/>
          </a:bodyPr>
          <a:lstStyle/>
          <a:p>
            <a:pPr lvl="0"/>
            <a:r>
              <a:rPr lang="zh-CN" altLang="en-US" sz="4400" b="1" dirty="0">
                <a:solidFill>
                  <a:srgbClr val="262626"/>
                </a:solidFill>
                <a:latin typeface="苏新诗古印宋简" panose="02010609000101010101" pitchFamily="49" charset="-122"/>
                <a:ea typeface="苏新诗古印宋简" panose="02010609000101010101" pitchFamily="49" charset="-122"/>
                <a:sym typeface="+mn-ea"/>
              </a:rPr>
              <a:t>人物形象</a:t>
            </a:r>
            <a:endParaRPr lang="en-US" altLang="zh-CN" sz="4400" b="1" dirty="0" smtClean="0">
              <a:latin typeface="楷体" panose="02010609060101010101" charset="-122"/>
              <a:ea typeface="楷体" panose="02010609060101010101" charset="-122"/>
            </a:endParaRPr>
          </a:p>
        </p:txBody>
      </p:sp>
      <p:sp>
        <p:nvSpPr>
          <p:cNvPr id="7" name="矩形 6"/>
          <p:cNvSpPr/>
          <p:nvPr/>
        </p:nvSpPr>
        <p:spPr>
          <a:xfrm>
            <a:off x="8410918" y="2374121"/>
            <a:ext cx="1306415" cy="1446550"/>
          </a:xfrm>
          <a:prstGeom prst="rect">
            <a:avLst/>
          </a:prstGeom>
        </p:spPr>
        <p:txBody>
          <a:bodyPr wrap="square">
            <a:spAutoFit/>
          </a:bodyPr>
          <a:lstStyle/>
          <a:p>
            <a:r>
              <a:rPr lang="zh-CN" altLang="en-US" sz="8800" b="1" dirty="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rPr>
              <a:t>贰</a:t>
            </a:r>
            <a:endParaRPr lang="zh-CN" altLang="en-US" sz="8800" b="1" dirty="0">
              <a:solidFill>
                <a:schemeClr val="tx1">
                  <a:lumMod val="85000"/>
                  <a:lumOff val="15000"/>
                </a:schemeClr>
              </a:solidFill>
              <a:effectLst>
                <a:outerShdw blurRad="50800" dist="38100" dir="8100000" algn="tr" rotWithShape="0">
                  <a:prstClr val="black">
                    <a:alpha val="40000"/>
                  </a:prstClr>
                </a:outerShdw>
              </a:effectLst>
              <a:latin typeface="叶根友行书繁" panose="02010601030101010101" pitchFamily="2" charset="-122"/>
              <a:ea typeface="叶根友行书繁" panose="02010601030101010101" pitchFamily="2" charset="-122"/>
            </a:endParaRPr>
          </a:p>
        </p:txBody>
      </p:sp>
      <p:grpSp>
        <p:nvGrpSpPr>
          <p:cNvPr id="8" name="组合 7"/>
          <p:cNvGrpSpPr/>
          <p:nvPr/>
        </p:nvGrpSpPr>
        <p:grpSpPr>
          <a:xfrm>
            <a:off x="9543955" y="3978461"/>
            <a:ext cx="932180" cy="619760"/>
            <a:chOff x="1864138" y="2261553"/>
            <a:chExt cx="932180" cy="619760"/>
          </a:xfrm>
        </p:grpSpPr>
        <p:pic>
          <p:nvPicPr>
            <p:cNvPr id="9" name="图片 8" descr="e64afae20b7a41024e2e588b23f666b0"/>
            <p:cNvPicPr>
              <a:picLocks noChangeAspect="1"/>
            </p:cNvPicPr>
            <p:nvPr/>
          </p:nvPicPr>
          <p:blipFill>
            <a:blip r:embed="rId4"/>
            <a:stretch>
              <a:fillRect/>
            </a:stretch>
          </p:blipFill>
          <p:spPr>
            <a:xfrm>
              <a:off x="1864138" y="2261553"/>
              <a:ext cx="619760" cy="619760"/>
            </a:xfrm>
            <a:prstGeom prst="rect">
              <a:avLst/>
            </a:prstGeom>
          </p:spPr>
        </p:pic>
        <p:sp>
          <p:nvSpPr>
            <p:cNvPr id="10" name="文本框 9"/>
            <p:cNvSpPr txBox="1"/>
            <p:nvPr/>
          </p:nvSpPr>
          <p:spPr>
            <a:xfrm>
              <a:off x="1933988" y="2299653"/>
              <a:ext cx="862330" cy="5181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800" b="1" dirty="0" smtClean="0">
                  <a:solidFill>
                    <a:schemeClr val="bg1"/>
                  </a:solidFill>
                  <a:latin typeface="楷体" panose="02010609060101010101" charset="-122"/>
                  <a:ea typeface="楷体" panose="02010609060101010101" charset="-122"/>
                  <a:sym typeface="叶根友毛笔行书2.0版" panose="02010601030101010101" pitchFamily="2" charset="-122"/>
                </a:rPr>
                <a:t>贰</a:t>
              </a:r>
              <a:endParaRPr lang="zh-CN" altLang="en-US" sz="28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53" presetClass="entr" presetSubtype="16" fill="hold" grpId="0" nodeType="withEffect">
                                  <p:stCondLst>
                                    <p:cond delay="175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10" presetClass="entr" presetSubtype="0" fill="hold" grpId="0" nodeType="withEffect">
                                  <p:stCondLst>
                                    <p:cond delay="22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childTnLst>
                                </p:cTn>
                              </p:par>
                              <p:par>
                                <p:cTn id="19" presetID="2" presetClass="entr" presetSubtype="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19960" y="741680"/>
            <a:ext cx="5194300"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rPr>
              <a:t>郭靖——侠之大者为国勇当先</a:t>
            </a:r>
            <a:endParaRPr lang="zh-CN" altLang="en-US" sz="2800" b="1">
              <a:latin typeface="楷体" panose="02010609060101010101" charset="-122"/>
              <a:ea typeface="楷体" panose="02010609060101010101" charset="-122"/>
            </a:endParaRPr>
          </a:p>
        </p:txBody>
      </p:sp>
      <p:sp>
        <p:nvSpPr>
          <p:cNvPr id="3" name="文本框 2"/>
          <p:cNvSpPr txBox="1"/>
          <p:nvPr/>
        </p:nvSpPr>
        <p:spPr>
          <a:xfrm>
            <a:off x="3823335" y="1783080"/>
            <a:ext cx="6014085" cy="3046095"/>
          </a:xfrm>
          <a:prstGeom prst="rect">
            <a:avLst/>
          </a:prstGeom>
          <a:noFill/>
        </p:spPr>
        <p:txBody>
          <a:bodyPr wrap="square" rtlCol="0" anchor="t">
            <a:spAutoFit/>
          </a:bodyPr>
          <a:p>
            <a:r>
              <a:rPr lang="en-US" altLang="zh-CN"/>
              <a:t>  </a:t>
            </a:r>
            <a:r>
              <a:rPr lang="zh-CN" altLang="en-US" sz="2400">
                <a:latin typeface="楷体" panose="02010609060101010101" charset="-122"/>
                <a:ea typeface="楷体" panose="02010609060101010101" charset="-122"/>
              </a:rPr>
              <a:t>所谓英雄者，智勇双全，但偏偏郭靖却表现的像一个傻小子，郭靖憨厚老实，从一个天赋极差的江湖小白化身为人人敬仰的大侠，可谓际遇非凡。要说成为英雄，除了武功高强，心系百姓，为国为民也是必不可少的品质。郭大侠虽然武学天赋不是那么给力，但有着一份侠之大者，为国勇当先的精神在，这便是英雄。</a:t>
            </a:r>
            <a:endParaRPr lang="zh-CN" altLang="en-US" sz="2400">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433705" y="1330960"/>
            <a:ext cx="3022600" cy="4533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09800" y="751205"/>
            <a:ext cx="4401820"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rPr>
              <a:t>黄蓉——只缘为君落人间</a:t>
            </a:r>
            <a:endParaRPr lang="zh-CN" altLang="en-US" sz="2800" b="1">
              <a:latin typeface="楷体" panose="02010609060101010101" charset="-122"/>
              <a:ea typeface="楷体" panose="02010609060101010101" charset="-122"/>
            </a:endParaRPr>
          </a:p>
        </p:txBody>
      </p:sp>
      <p:sp>
        <p:nvSpPr>
          <p:cNvPr id="3" name="文本框 2"/>
          <p:cNvSpPr txBox="1"/>
          <p:nvPr/>
        </p:nvSpPr>
        <p:spPr>
          <a:xfrm>
            <a:off x="3573145" y="1600835"/>
            <a:ext cx="6544310" cy="3784600"/>
          </a:xfrm>
          <a:prstGeom prst="rect">
            <a:avLst/>
          </a:prstGeom>
          <a:noFill/>
        </p:spPr>
        <p:txBody>
          <a:bodyPr wrap="square" rtlCol="0" anchor="t">
            <a:spAutoFit/>
          </a:bodyPr>
          <a:p>
            <a:r>
              <a:rPr lang="en-US" altLang="zh-CN" sz="20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郭靖从一个三脚猫功夫的江湖小虾米一跃成为大侠，那还得感谢一个人，便是黄蓉了。先来说说黄蓉的出身，桃花岛大小姐，东邪黄药师之女，典型的侠二代。在原著中，黄蓉的聪明才智是人尽皆知的，要说郭靖的成功，有一半功劳是黄蓉的，那也不为过，用美食俘虏了洪七公，教给郭靖降龙十八掌，带郭靖去桃花岛，认识周伯通学习空明拳和左右互搏术，甚至是《九阴真经》。要说郭靖能成为一代英雄，黄蓉确实是功不可没。</a:t>
            </a:r>
            <a:endParaRPr lang="zh-CN" altLang="en-US" sz="2400">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338455" y="1529080"/>
            <a:ext cx="2743200" cy="4115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210435" y="838200"/>
            <a:ext cx="5048885" cy="521970"/>
          </a:xfrm>
          <a:prstGeom prst="rect">
            <a:avLst/>
          </a:prstGeom>
          <a:noFill/>
        </p:spPr>
        <p:txBody>
          <a:bodyPr wrap="square" rtlCol="0" anchor="t">
            <a:spAutoFit/>
          </a:bodyPr>
          <a:p>
            <a:r>
              <a:rPr lang="zh-CN" altLang="en-US" sz="2800" b="1">
                <a:latin typeface="楷体" panose="02010609060101010101" charset="-122"/>
                <a:ea typeface="楷体" panose="02010609060101010101" charset="-122"/>
              </a:rPr>
              <a:t>洪七公——浩然之气震人间</a:t>
            </a:r>
            <a:endParaRPr lang="zh-CN" altLang="en-US" sz="2800" b="1">
              <a:latin typeface="楷体" panose="02010609060101010101" charset="-122"/>
              <a:ea typeface="楷体" panose="02010609060101010101" charset="-122"/>
            </a:endParaRPr>
          </a:p>
        </p:txBody>
      </p:sp>
      <p:sp>
        <p:nvSpPr>
          <p:cNvPr id="4" name="文本框 3"/>
          <p:cNvSpPr txBox="1"/>
          <p:nvPr/>
        </p:nvSpPr>
        <p:spPr>
          <a:xfrm>
            <a:off x="3416300" y="1612265"/>
            <a:ext cx="7336155" cy="3784600"/>
          </a:xfrm>
          <a:prstGeom prst="rect">
            <a:avLst/>
          </a:prstGeom>
          <a:noFill/>
        </p:spPr>
        <p:txBody>
          <a:bodyPr wrap="square" rtlCol="0" anchor="t">
            <a:spAutoFit/>
          </a:bodyPr>
          <a:p>
            <a:r>
              <a:rPr lang="en-US" altLang="zh-CN" sz="2400">
                <a:latin typeface="楷体" panose="02010609060101010101" charset="-122"/>
                <a:ea typeface="楷体" panose="02010609060101010101" charset="-122"/>
              </a:rPr>
              <a:t>  </a:t>
            </a:r>
            <a:r>
              <a:rPr lang="zh-CN" altLang="en-US" sz="2400">
                <a:latin typeface="楷体" panose="02010609060101010101" charset="-122"/>
                <a:ea typeface="楷体" panose="02010609060101010101" charset="-122"/>
              </a:rPr>
              <a:t>九指神丐，丐帮帮主，一招降龙十八掌谁人不知，一套打狗棒法无人不晓。洪七公这个人，说他是一个仗剑天涯，打抱不平的英雄，这是事实。然而对于丐帮来讲，洪七公却不是一个好的领导人物。洪七公这个人很贪吃，并且好玩失踪，像他这种长年累月不见人影的，在没有手机通讯设备的年代，丐帮的帮务自然不好打理。但英雄嘛，不管你是不是领导的料子都可以当，洪七公虽然过着闲云野鹤的生活，但路见不平一声吼，该出手时就出手的义薄云天之气还是有的，帮内自然也为有这种侠踪遍天下的帮主而感到光</a:t>
            </a:r>
            <a:r>
              <a:rPr lang="zh-CN" altLang="en-US" sz="2400">
                <a:latin typeface="楷体" panose="02010609060101010101" charset="-122"/>
                <a:ea typeface="楷体" panose="02010609060101010101" charset="-122"/>
              </a:rPr>
              <a:t>荣。</a:t>
            </a:r>
            <a:endParaRPr lang="zh-CN" altLang="en-US" sz="2400">
              <a:latin typeface="楷体" panose="02010609060101010101" charset="-122"/>
              <a:ea typeface="楷体" panose="02010609060101010101" charset="-122"/>
            </a:endParaRPr>
          </a:p>
        </p:txBody>
      </p:sp>
      <p:pic>
        <p:nvPicPr>
          <p:cNvPr id="5" name="图片 4"/>
          <p:cNvPicPr>
            <a:picLocks noChangeAspect="1"/>
          </p:cNvPicPr>
          <p:nvPr/>
        </p:nvPicPr>
        <p:blipFill>
          <a:blip r:embed="rId1"/>
          <a:stretch>
            <a:fillRect/>
          </a:stretch>
        </p:blipFill>
        <p:spPr>
          <a:xfrm>
            <a:off x="385445" y="1689100"/>
            <a:ext cx="2512695" cy="3479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1715</Words>
  <Application>WPS 演示</Application>
  <PresentationFormat>宽屏</PresentationFormat>
  <Paragraphs>72</Paragraphs>
  <Slides>15</Slides>
  <Notes>25</Notes>
  <HiddenSlides>0</HiddenSlides>
  <MMClips>1</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15</vt:i4>
      </vt:variant>
    </vt:vector>
  </HeadingPairs>
  <TitlesOfParts>
    <vt:vector size="51" baseType="lpstr">
      <vt:lpstr>Arial</vt:lpstr>
      <vt:lpstr>宋体</vt:lpstr>
      <vt:lpstr>Wingdings</vt:lpstr>
      <vt:lpstr>Calibri</vt:lpstr>
      <vt:lpstr>苏新诗古印宋简</vt:lpstr>
      <vt:lpstr>微软雅黑</vt:lpstr>
      <vt:lpstr>楷体</vt:lpstr>
      <vt:lpstr>叶根友毛笔行书2.0版</vt:lpstr>
      <vt:lpstr>等线</vt:lpstr>
      <vt:lpstr>禹卫书法行书简体</vt:lpstr>
      <vt:lpstr>叶根友行书繁</vt:lpstr>
      <vt:lpstr>方正硬笔楷书简体</vt:lpstr>
      <vt:lpstr>仿宋</vt:lpstr>
      <vt:lpstr>等线 Light</vt:lpstr>
      <vt:lpstr>Arial Unicode MS</vt:lpstr>
      <vt:lpstr>Comic Sans MS</vt:lpstr>
      <vt:lpstr>微软雅黑 Light</vt:lpstr>
      <vt:lpstr>Microsoft JhengHei UI</vt:lpstr>
      <vt:lpstr>MS UI Gothic</vt:lpstr>
      <vt:lpstr>Yu Gothic Light</vt:lpstr>
      <vt:lpstr>Yu Gothic UI Semilight</vt:lpstr>
      <vt:lpstr>Leelawadee UI Semilight</vt:lpstr>
      <vt:lpstr>Microsoft Himalaya</vt:lpstr>
      <vt:lpstr>Microsoft Tai Le</vt:lpstr>
      <vt:lpstr>MT Extra</vt:lpstr>
      <vt:lpstr>MV Boli</vt:lpstr>
      <vt:lpstr>Segoe Script</vt:lpstr>
      <vt:lpstr>Sitka Text</vt:lpstr>
      <vt:lpstr>Sylfaen</vt:lpstr>
      <vt:lpstr>Segoe UI Emoji</vt:lpstr>
      <vt:lpstr>Myanmar Text</vt:lpstr>
      <vt:lpstr>Georgia</vt:lpstr>
      <vt:lpstr>Calibri Light</vt:lpstr>
      <vt:lpstr>Yu Gothic Medium</vt:lpstr>
      <vt:lpstr>MingLiU-ExtB</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初二(18)班《射雕英雄传》读后交流</dc:subject>
  <dc:creator>初二(18)班</dc:creator>
  <dcterms:created xsi:type="dcterms:W3CDTF">2017-03-20T07:44:00Z</dcterms:created>
  <dcterms:modified xsi:type="dcterms:W3CDTF">2018-02-26T16:02:09Z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